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57" r:id="rId6"/>
    <p:sldId id="263" r:id="rId7"/>
    <p:sldId id="266" r:id="rId8"/>
    <p:sldId id="264" r:id="rId9"/>
    <p:sldId id="258" r:id="rId10"/>
    <p:sldId id="265" r:id="rId11"/>
    <p:sldId id="268" r:id="rId12"/>
    <p:sldId id="259" r:id="rId13"/>
    <p:sldId id="260" r:id="rId14"/>
    <p:sldId id="269" r:id="rId15"/>
    <p:sldId id="261" r:id="rId16"/>
    <p:sldId id="267" r:id="rId17"/>
    <p:sldId id="262" r:id="rId18"/>
    <p:sldId id="273" r:id="rId19"/>
    <p:sldId id="278" r:id="rId20"/>
    <p:sldId id="279" r:id="rId21"/>
    <p:sldId id="283" r:id="rId22"/>
    <p:sldId id="270" r:id="rId23"/>
    <p:sldId id="271" r:id="rId24"/>
    <p:sldId id="281" r:id="rId25"/>
    <p:sldId id="282" r:id="rId26"/>
    <p:sldId id="284" r:id="rId2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82BC3-252E-4C1D-8E65-2ABE8DF92BEC}" type="datetimeFigureOut">
              <a:rPr lang="tr-TR" smtClean="0"/>
              <a:t>15.06.2021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D1F34-F504-4319-A3CD-C6F81B84414D}" type="slidenum">
              <a:rPr lang="tr-TR" smtClean="0"/>
              <a:t>‹#›</a:t>
            </a:fld>
            <a:endParaRPr lang="tr-TR"/>
          </a:p>
        </p:txBody>
      </p:sp>
    </p:spTree>
    <p:extLst>
      <p:ext uri="{BB962C8B-B14F-4D97-AF65-F5344CB8AC3E}">
        <p14:creationId xmlns:p14="http://schemas.microsoft.com/office/powerpoint/2010/main" val="99596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indent="449580">
              <a:lnSpc>
                <a:spcPct val="107000"/>
              </a:lnSpc>
              <a:spcAft>
                <a:spcPts val="800"/>
              </a:spcAft>
            </a:pPr>
            <a:r>
              <a:rPr lang="tr-TR" sz="1800" dirty="0" err="1">
                <a:effectLst/>
                <a:latin typeface="Arial" panose="020B0604020202020204" pitchFamily="34" charset="0"/>
                <a:ea typeface="Calibri" panose="020F0502020204030204" pitchFamily="34" charset="0"/>
                <a:cs typeface="Times New Roman" panose="02020603050405020304" pitchFamily="18" charset="0"/>
              </a:rPr>
              <a:t>Hello</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my</a:t>
            </a:r>
            <a:r>
              <a:rPr lang="tr-TR" sz="1800" dirty="0">
                <a:effectLst/>
                <a:latin typeface="Arial" panose="020B0604020202020204" pitchFamily="34" charset="0"/>
                <a:ea typeface="Calibri" panose="020F0502020204030204" pitchFamily="34" charset="0"/>
                <a:cs typeface="Times New Roman" panose="02020603050405020304" pitchFamily="18" charset="0"/>
              </a:rPr>
              <a:t> name is Korkut Emre.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are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going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to</a:t>
            </a:r>
            <a:r>
              <a:rPr lang="tr-TR" sz="1800" dirty="0">
                <a:effectLst/>
                <a:latin typeface="Arial" panose="020B0604020202020204" pitchFamily="34" charset="0"/>
                <a:ea typeface="Calibri" panose="020F0502020204030204" pitchFamily="34" charset="0"/>
                <a:cs typeface="Times New Roman" panose="02020603050405020304" pitchFamily="18" charset="0"/>
              </a:rPr>
              <a:t> talk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about</a:t>
            </a:r>
            <a:r>
              <a:rPr lang="tr-TR" sz="1800">
                <a:effectLst/>
                <a:latin typeface="Arial" panose="020B0604020202020204" pitchFamily="34" charset="0"/>
                <a:ea typeface="Calibri" panose="020F0502020204030204" pitchFamily="34" charset="0"/>
                <a:cs typeface="Times New Roman" panose="02020603050405020304" pitchFamily="18" charset="0"/>
              </a:rPr>
              <a:t> our</a:t>
            </a:r>
            <a:r>
              <a:rPr lang="tr-TR" sz="1800" dirty="0">
                <a:effectLst/>
                <a:latin typeface="Arial" panose="020B0604020202020204" pitchFamily="34" charset="0"/>
                <a:ea typeface="Calibri" panose="020F0502020204030204" pitchFamily="34" charset="0"/>
                <a:cs typeface="Times New Roman" panose="02020603050405020304" pitchFamily="18" charset="0"/>
              </a:rPr>
              <a:t> Optical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Angular</a:t>
            </a:r>
            <a:r>
              <a:rPr lang="tr-TR" sz="1800" dirty="0">
                <a:effectLst/>
                <a:latin typeface="Arial" panose="020B0604020202020204" pitchFamily="34" charset="0"/>
                <a:ea typeface="Calibri" panose="020F0502020204030204" pitchFamily="34" charset="0"/>
                <a:cs typeface="Times New Roman" panose="02020603050405020304" pitchFamily="18" charset="0"/>
              </a:rPr>
              <a:t> Encoder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design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5"/>
          </p:nvPr>
        </p:nvSpPr>
        <p:spPr/>
        <p:txBody>
          <a:bodyPr/>
          <a:lstStyle/>
          <a:p>
            <a:fld id="{3E9D1F34-F504-4319-A3CD-C6F81B84414D}" type="slidenum">
              <a:rPr lang="tr-TR" smtClean="0"/>
              <a:t>1</a:t>
            </a:fld>
            <a:endParaRPr lang="tr-TR"/>
          </a:p>
        </p:txBody>
      </p:sp>
    </p:spTree>
    <p:extLst>
      <p:ext uri="{BB962C8B-B14F-4D97-AF65-F5344CB8AC3E}">
        <p14:creationId xmlns:p14="http://schemas.microsoft.com/office/powerpoint/2010/main" val="4076437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9D1F34-F504-4319-A3CD-C6F81B84414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1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indent="449580">
              <a:lnSpc>
                <a:spcPct val="107000"/>
              </a:lnSpc>
              <a:spcAft>
                <a:spcPts val="800"/>
              </a:spcAft>
            </a:pPr>
            <a:r>
              <a:rPr lang="tr-TR" sz="1800" dirty="0" err="1">
                <a:effectLst/>
                <a:latin typeface="Arial" panose="020B0604020202020204" pitchFamily="34" charset="0"/>
                <a:ea typeface="Calibri" panose="020F0502020204030204" pitchFamily="34" charset="0"/>
                <a:cs typeface="Times New Roman" panose="02020603050405020304" pitchFamily="18" charset="0"/>
              </a:rPr>
              <a:t>In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this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page,we</a:t>
            </a:r>
            <a:r>
              <a:rPr lang="tr-TR" sz="1800" dirty="0">
                <a:effectLst/>
                <a:latin typeface="Arial" panose="020B0604020202020204" pitchFamily="34" charset="0"/>
                <a:ea typeface="Calibri" panose="020F0502020204030204" pitchFamily="34" charset="0"/>
                <a:cs typeface="Times New Roman" panose="02020603050405020304" pitchFamily="18" charset="0"/>
              </a:rPr>
              <a:t> can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see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block</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diagram</a:t>
            </a:r>
            <a:r>
              <a:rPr lang="tr-TR" sz="1800" dirty="0">
                <a:effectLst/>
                <a:latin typeface="Arial" panose="020B0604020202020204" pitchFamily="34" charset="0"/>
                <a:ea typeface="Calibri" panose="020F0502020204030204" pitchFamily="34" charset="0"/>
                <a:cs typeface="Times New Roman" panose="02020603050405020304" pitchFamily="18" charset="0"/>
              </a:rPr>
              <a:t> of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our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project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Our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project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consists</a:t>
            </a:r>
            <a:r>
              <a:rPr lang="tr-TR" sz="1800" dirty="0">
                <a:effectLst/>
                <a:latin typeface="Arial" panose="020B0604020202020204" pitchFamily="34" charset="0"/>
                <a:ea typeface="Calibri" panose="020F0502020204030204" pitchFamily="34" charset="0"/>
                <a:cs typeface="Times New Roman" panose="02020603050405020304" pitchFamily="18" charset="0"/>
              </a:rPr>
              <a:t> of 3 main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parts</a:t>
            </a:r>
            <a:r>
              <a:rPr lang="tr-TR" sz="1800" dirty="0">
                <a:effectLst/>
                <a:latin typeface="Arial" panose="020B0604020202020204" pitchFamily="34" charset="0"/>
                <a:ea typeface="Calibri" panose="020F0502020204030204" pitchFamily="34" charset="0"/>
                <a:cs typeface="Times New Roman" panose="02020603050405020304" pitchFamily="18" charset="0"/>
              </a:rPr>
              <a:t>.</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nSpc>
                <a:spcPct val="107000"/>
              </a:lnSpc>
              <a:spcAft>
                <a:spcPts val="800"/>
              </a:spcAft>
            </a:pPr>
            <a:r>
              <a:rPr lang="tr-TR" sz="1800" dirty="0" err="1">
                <a:effectLst/>
                <a:latin typeface="Arial" panose="020B0604020202020204" pitchFamily="34" charset="0"/>
                <a:ea typeface="Calibri" panose="020F0502020204030204" pitchFamily="34" charset="0"/>
                <a:cs typeface="Times New Roman" panose="02020603050405020304" pitchFamily="18" charset="0"/>
              </a:rPr>
              <a:t>In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first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thanks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to</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photodiodes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get</a:t>
            </a:r>
            <a:r>
              <a:rPr lang="tr-TR" sz="1800" dirty="0">
                <a:effectLst/>
                <a:latin typeface="Arial" panose="020B0604020202020204" pitchFamily="34" charset="0"/>
                <a:ea typeface="Calibri" panose="020F0502020204030204" pitchFamily="34" charset="0"/>
                <a:cs typeface="Times New Roman" panose="02020603050405020304" pitchFamily="18" charset="0"/>
              </a:rPr>
              <a:t> a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sinusoidal</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current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source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from</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light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passing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through</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shaft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convert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current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to</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voltage</a:t>
            </a:r>
            <a:r>
              <a:rPr lang="tr-TR" sz="1800" dirty="0">
                <a:effectLst/>
                <a:latin typeface="Arial" panose="020B0604020202020204" pitchFamily="34" charset="0"/>
                <a:ea typeface="Calibri" panose="020F0502020204030204" pitchFamily="34" charset="0"/>
                <a:cs typeface="Times New Roman" panose="02020603050405020304" pitchFamily="18" charset="0"/>
              </a:rPr>
              <a:t>.</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nSpc>
                <a:spcPct val="107000"/>
              </a:lnSpc>
              <a:spcAft>
                <a:spcPts val="800"/>
              </a:spcAft>
            </a:pPr>
            <a:r>
              <a:rPr lang="tr-TR" sz="1800" dirty="0" err="1">
                <a:effectLst/>
                <a:latin typeface="Arial" panose="020B0604020202020204" pitchFamily="34" charset="0"/>
                <a:ea typeface="Calibri" panose="020F0502020204030204" pitchFamily="34" charset="0"/>
                <a:cs typeface="Times New Roman" panose="02020603050405020304" pitchFamily="18" charset="0"/>
              </a:rPr>
              <a:t>In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second</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digitalize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analog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voltage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source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to</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work</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harmoniously</a:t>
            </a:r>
            <a:r>
              <a:rPr lang="tr-TR" sz="1800" dirty="0">
                <a:effectLst/>
                <a:latin typeface="Arial" panose="020B0604020202020204" pitchFamily="34" charset="0"/>
                <a:ea typeface="Calibri" panose="020F0502020204030204" pitchFamily="34" charset="0"/>
                <a:cs typeface="Times New Roman" panose="02020603050405020304" pitchFamily="18" charset="0"/>
              </a:rPr>
              <a:t> in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logic</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circuits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for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counting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process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nSpc>
                <a:spcPct val="107000"/>
              </a:lnSpc>
              <a:spcAft>
                <a:spcPts val="800"/>
              </a:spcAft>
            </a:pPr>
            <a:r>
              <a:rPr lang="tr-TR" sz="1800" dirty="0" err="1">
                <a:effectLst/>
                <a:latin typeface="Arial" panose="020B0604020202020204" pitchFamily="34" charset="0"/>
                <a:ea typeface="Calibri" panose="020F0502020204030204" pitchFamily="34" charset="0"/>
                <a:cs typeface="Times New Roman" panose="02020603050405020304" pitchFamily="18" charset="0"/>
              </a:rPr>
              <a:t>In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final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using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logic</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circuits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specify</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direction</a:t>
            </a:r>
            <a:r>
              <a:rPr lang="tr-TR" sz="1800" dirty="0">
                <a:effectLst/>
                <a:latin typeface="Arial" panose="020B0604020202020204" pitchFamily="34" charset="0"/>
                <a:ea typeface="Calibri" panose="020F0502020204030204" pitchFamily="34" charset="0"/>
                <a:cs typeface="Times New Roman" panose="02020603050405020304" pitchFamily="18" charset="0"/>
              </a:rPr>
              <a:t> of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rotation</a:t>
            </a:r>
            <a:r>
              <a:rPr lang="tr-TR" sz="1800" dirty="0">
                <a:effectLst/>
                <a:latin typeface="Arial" panose="020B0604020202020204" pitchFamily="34" charset="0"/>
                <a:ea typeface="Calibri" panose="020F0502020204030204" pitchFamily="34" charset="0"/>
                <a:cs typeface="Times New Roman" panose="02020603050405020304" pitchFamily="18" charset="0"/>
              </a:rPr>
              <a:t> of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shaft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Then</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by</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limiting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our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counter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perform</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the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counting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process</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and</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display</a:t>
            </a:r>
            <a:r>
              <a:rPr lang="tr-TR" sz="1800" dirty="0">
                <a:effectLst/>
                <a:latin typeface="Arial" panose="020B0604020202020204" pitchFamily="34" charset="0"/>
                <a:ea typeface="Calibri" panose="020F0502020204030204" pitchFamily="34" charset="0"/>
                <a:cs typeface="Times New Roman" panose="02020603050405020304" pitchFamily="18" charset="0"/>
              </a:rPr>
              <a:t> it.</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2</a:t>
            </a:fld>
            <a:endParaRPr lang="tr-TR"/>
          </a:p>
        </p:txBody>
      </p:sp>
    </p:spTree>
    <p:extLst>
      <p:ext uri="{BB962C8B-B14F-4D97-AF65-F5344CB8AC3E}">
        <p14:creationId xmlns:p14="http://schemas.microsoft.com/office/powerpoint/2010/main" val="425034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err="1">
                <a:effectLst/>
                <a:latin typeface="Arial" panose="020B0604020202020204" pitchFamily="34" charset="0"/>
                <a:ea typeface="Calibri" panose="020F0502020204030204" pitchFamily="34" charset="0"/>
                <a:cs typeface="Times New Roman" panose="02020603050405020304" pitchFamily="18" charset="0"/>
              </a:rPr>
              <a:t>This</a:t>
            </a:r>
            <a:r>
              <a:rPr lang="tr-TR" sz="1800" dirty="0">
                <a:effectLst/>
                <a:latin typeface="Arial" panose="020B0604020202020204" pitchFamily="34" charset="0"/>
                <a:ea typeface="Calibri" panose="020F0502020204030204" pitchFamily="34" charset="0"/>
                <a:cs typeface="Times New Roman" panose="02020603050405020304" pitchFamily="18" charset="0"/>
              </a:rPr>
              <a:t> is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our</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outline</a:t>
            </a:r>
            <a:r>
              <a:rPr lang="tr-TR" sz="1800" dirty="0">
                <a:effectLst/>
                <a:latin typeface="Arial" panose="020B0604020202020204" pitchFamily="34" charset="0"/>
                <a:ea typeface="Calibri" panose="020F0502020204030204" pitchFamily="34" charset="0"/>
                <a:cs typeface="Times New Roman" panose="02020603050405020304" pitchFamily="18" charset="0"/>
              </a:rPr>
              <a:t>. As I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said</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we</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have</a:t>
            </a:r>
            <a:r>
              <a:rPr lang="tr-TR" sz="1800" dirty="0">
                <a:effectLst/>
                <a:latin typeface="Arial" panose="020B0604020202020204" pitchFamily="34" charset="0"/>
                <a:ea typeface="Calibri" panose="020F0502020204030204" pitchFamily="34" charset="0"/>
                <a:cs typeface="Times New Roman" panose="02020603050405020304" pitchFamily="18" charset="0"/>
              </a:rPr>
              <a:t> 3 main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a:t>
            </a:r>
            <a:r>
              <a:rPr lang="tr-TR" sz="1800" dirty="0">
                <a:effectLst/>
                <a:latin typeface="Arial" panose="020B0604020202020204" pitchFamily="34" charset="0"/>
                <a:ea typeface="Calibri" panose="020F0502020204030204" pitchFamily="34" charset="0"/>
                <a:cs typeface="Times New Roman" panose="02020603050405020304" pitchFamily="18" charset="0"/>
              </a:rPr>
              <a:t>. I am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going</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to</a:t>
            </a:r>
            <a:r>
              <a:rPr lang="tr-TR" sz="1800" dirty="0">
                <a:effectLst/>
                <a:latin typeface="Arial" panose="020B0604020202020204" pitchFamily="34" charset="0"/>
                <a:ea typeface="Calibri" panose="020F0502020204030204" pitchFamily="34" charset="0"/>
                <a:cs typeface="Times New Roman" panose="02020603050405020304" pitchFamily="18" charset="0"/>
              </a:rPr>
              <a:t> start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with</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first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tr-TR" sz="1800" dirty="0" err="1">
                <a:effectLst/>
                <a:latin typeface="Arial" panose="020B0604020202020204" pitchFamily="34" charset="0"/>
                <a:ea typeface="Calibri" panose="020F0502020204030204" pitchFamily="34" charset="0"/>
                <a:cs typeface="Times New Roman" panose="02020603050405020304" pitchFamily="18" charset="0"/>
              </a:rPr>
              <a:t>part</a:t>
            </a:r>
            <a:r>
              <a:rPr lang="tr-TR"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Conversion from Light Source to Voltage Signal</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5"/>
          </p:nvPr>
        </p:nvSpPr>
        <p:spPr/>
        <p:txBody>
          <a:bodyPr/>
          <a:lstStyle/>
          <a:p>
            <a:fld id="{3E9D1F34-F504-4319-A3CD-C6F81B84414D}" type="slidenum">
              <a:rPr lang="tr-TR" smtClean="0"/>
              <a:t>3</a:t>
            </a:fld>
            <a:endParaRPr lang="tr-TR"/>
          </a:p>
        </p:txBody>
      </p:sp>
    </p:spTree>
    <p:extLst>
      <p:ext uri="{BB962C8B-B14F-4D97-AF65-F5344CB8AC3E}">
        <p14:creationId xmlns:p14="http://schemas.microsoft.com/office/powerpoint/2010/main" val="289033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Lets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start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with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light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selection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We use infrared light as a light source for photodiode and detectors to work compatible each other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When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choosing</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light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photodiode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made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sure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they</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had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same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wavelength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also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select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photodiode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which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has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fewer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dark</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current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There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is a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shaft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between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photodiodes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light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that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makes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rotational</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motion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Using 2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photodiodes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obtain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rays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passing</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through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shaft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as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two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current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with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phase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difference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of 90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degrees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between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them</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4</a:t>
            </a:fld>
            <a:endParaRPr lang="tr-TR"/>
          </a:p>
        </p:txBody>
      </p:sp>
    </p:spTree>
    <p:extLst>
      <p:ext uri="{BB962C8B-B14F-4D97-AF65-F5344CB8AC3E}">
        <p14:creationId xmlns:p14="http://schemas.microsoft.com/office/powerpoint/2010/main" val="11305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dirty="0" err="1">
                <a:effectLst/>
                <a:latin typeface="Arial" panose="020B0604020202020204" pitchFamily="34" charset="0"/>
                <a:ea typeface="Times New Roman" panose="02020603050405020304" pitchFamily="18" charset="0"/>
              </a:rPr>
              <a:t>In</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our</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circuit</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our</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resolution</a:t>
            </a:r>
            <a:r>
              <a:rPr lang="tr-TR" sz="1800" dirty="0">
                <a:effectLst/>
                <a:latin typeface="Arial" panose="020B0604020202020204" pitchFamily="34" charset="0"/>
                <a:ea typeface="Times New Roman" panose="02020603050405020304" pitchFamily="18" charset="0"/>
              </a:rPr>
              <a:t> is 8 </a:t>
            </a:r>
            <a:r>
              <a:rPr lang="tr-TR" sz="1800" dirty="0" err="1">
                <a:effectLst/>
                <a:latin typeface="Arial" panose="020B0604020202020204" pitchFamily="34" charset="0"/>
                <a:ea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our</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clock</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signal</a:t>
            </a:r>
            <a:r>
              <a:rPr lang="tr-TR" sz="1800" dirty="0">
                <a:effectLst/>
                <a:latin typeface="Arial" panose="020B0604020202020204" pitchFamily="34" charset="0"/>
                <a:ea typeface="Times New Roman" panose="02020603050405020304" pitchFamily="18" charset="0"/>
              </a:rPr>
              <a:t> is 1x. </a:t>
            </a:r>
            <a:r>
              <a:rPr lang="tr-TR" sz="1800" dirty="0" err="1">
                <a:effectLst/>
                <a:latin typeface="Arial" panose="020B0604020202020204" pitchFamily="34" charset="0"/>
                <a:ea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have</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three</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thousand</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Rpm</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our</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frequency</a:t>
            </a:r>
            <a:r>
              <a:rPr lang="tr-TR" sz="1800" dirty="0">
                <a:effectLst/>
                <a:latin typeface="Arial" panose="020B0604020202020204" pitchFamily="34" charset="0"/>
                <a:ea typeface="Times New Roman" panose="02020603050405020304" pitchFamily="18" charset="0"/>
              </a:rPr>
              <a:t> is 50 Hertz .  </a:t>
            </a:r>
            <a:r>
              <a:rPr lang="tr-TR" sz="1800" dirty="0" err="1">
                <a:effectLst/>
                <a:latin typeface="Arial" panose="020B0604020202020204" pitchFamily="34" charset="0"/>
                <a:ea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rPr>
              <a:t> can </a:t>
            </a:r>
            <a:r>
              <a:rPr lang="tr-TR" sz="1800" dirty="0" err="1">
                <a:effectLst/>
                <a:latin typeface="Arial" panose="020B0604020202020204" pitchFamily="34" charset="0"/>
                <a:ea typeface="Times New Roman" panose="02020603050405020304" pitchFamily="18" charset="0"/>
              </a:rPr>
              <a:t>specify</a:t>
            </a:r>
            <a:r>
              <a:rPr lang="tr-TR" sz="1800" dirty="0">
                <a:effectLst/>
                <a:latin typeface="Arial" panose="020B0604020202020204" pitchFamily="34" charset="0"/>
                <a:ea typeface="Times New Roman" panose="02020603050405020304" pitchFamily="18" charset="0"/>
              </a:rPr>
              <a:t> a </a:t>
            </a:r>
            <a:r>
              <a:rPr lang="tr-TR" sz="1800" dirty="0" err="1">
                <a:effectLst/>
                <a:latin typeface="Arial" panose="020B0604020202020204" pitchFamily="34" charset="0"/>
                <a:ea typeface="Times New Roman" panose="02020603050405020304" pitchFamily="18" charset="0"/>
              </a:rPr>
              <a:t>radius</a:t>
            </a:r>
            <a:r>
              <a:rPr lang="tr-TR" sz="1800" dirty="0">
                <a:effectLst/>
                <a:latin typeface="Arial" panose="020B0604020202020204" pitchFamily="34" charset="0"/>
                <a:ea typeface="Times New Roman" panose="02020603050405020304" pitchFamily="18" charset="0"/>
              </a:rPr>
              <a:t> of 7 cm. </a:t>
            </a:r>
            <a:r>
              <a:rPr lang="tr-TR" sz="1800" dirty="0" err="1">
                <a:effectLst/>
                <a:latin typeface="Arial" panose="020B0604020202020204" pitchFamily="34" charset="0"/>
                <a:ea typeface="Times New Roman" panose="02020603050405020304" pitchFamily="18" charset="0"/>
              </a:rPr>
              <a:t>Also</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rPr>
              <a:t> can </a:t>
            </a:r>
            <a:r>
              <a:rPr lang="tr-TR" sz="1800" dirty="0" err="1">
                <a:effectLst/>
                <a:latin typeface="Arial" panose="020B0604020202020204" pitchFamily="34" charset="0"/>
                <a:ea typeface="Times New Roman" panose="02020603050405020304" pitchFamily="18" charset="0"/>
              </a:rPr>
              <a:t>see</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calculation</a:t>
            </a:r>
            <a:r>
              <a:rPr lang="tr-TR" sz="1800" dirty="0">
                <a:effectLst/>
                <a:latin typeface="Arial" panose="020B0604020202020204" pitchFamily="34" charset="0"/>
                <a:ea typeface="Times New Roman" panose="02020603050405020304" pitchFamily="18" charset="0"/>
              </a:rPr>
              <a:t> of </a:t>
            </a:r>
            <a:r>
              <a:rPr lang="tr-TR" sz="1800" dirty="0" err="1">
                <a:effectLst/>
                <a:latin typeface="Arial" panose="020B0604020202020204" pitchFamily="34" charset="0"/>
                <a:ea typeface="Times New Roman" panose="02020603050405020304" pitchFamily="18" charset="0"/>
              </a:rPr>
              <a:t>gap</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arc</a:t>
            </a:r>
            <a:r>
              <a:rPr lang="tr-TR" sz="1800" dirty="0">
                <a:effectLst/>
                <a:latin typeface="Arial" panose="020B0604020202020204" pitchFamily="34" charset="0"/>
                <a:ea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rPr>
              <a:t>lengths</a:t>
            </a:r>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5</a:t>
            </a:fld>
            <a:endParaRPr lang="tr-TR"/>
          </a:p>
        </p:txBody>
      </p:sp>
    </p:spTree>
    <p:extLst>
      <p:ext uri="{BB962C8B-B14F-4D97-AF65-F5344CB8AC3E}">
        <p14:creationId xmlns:p14="http://schemas.microsoft.com/office/powerpoint/2010/main" val="119010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know</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input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current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output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voltage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values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what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must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be.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that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calculated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required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capacitor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and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resistance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values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according</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them</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Because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disc</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is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rotating</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photodiode's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reverse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light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current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is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described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as an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oscillatory</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signal</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6</a:t>
            </a:fld>
            <a:endParaRPr lang="tr-TR"/>
          </a:p>
        </p:txBody>
      </p:sp>
    </p:spTree>
    <p:extLst>
      <p:ext uri="{BB962C8B-B14F-4D97-AF65-F5344CB8AC3E}">
        <p14:creationId xmlns:p14="http://schemas.microsoft.com/office/powerpoint/2010/main" val="336254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indent="449580">
              <a:lnSpc>
                <a:spcPct val="107000"/>
              </a:lnSpc>
              <a:spcAft>
                <a:spcPts val="800"/>
              </a:spcAft>
            </a:pP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convert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analog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current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analog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voltage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sources</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using</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transimpedance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amplifier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 transimpedance amplifier transforms current to voltage in the same way as a resistor does, but unlike a resistor, it has low input and output impedance, even when the gain is quite high</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connected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compensation</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capacitor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parallel</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feedback</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resistance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to</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ensure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stability</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7</a:t>
            </a:fld>
            <a:endParaRPr lang="tr-TR"/>
          </a:p>
        </p:txBody>
      </p:sp>
    </p:spTree>
    <p:extLst>
      <p:ext uri="{BB962C8B-B14F-4D97-AF65-F5344CB8AC3E}">
        <p14:creationId xmlns:p14="http://schemas.microsoft.com/office/powerpoint/2010/main" val="959768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rPr>
              <a:t>We have to use standard resistor values which is the closest desired value according to calculation. We have little bit error because of difference between calculated resistor values between standard resistor values.</a:t>
            </a:r>
            <a:endParaRPr lang="tr-TR" sz="1800" dirty="0">
              <a:effectLst/>
              <a:latin typeface="Times New Roman" panose="02020603050405020304" pitchFamily="18" charset="0"/>
              <a:ea typeface="Times New Roman" panose="02020603050405020304" pitchFamily="18" charset="0"/>
            </a:endParaRPr>
          </a:p>
          <a:p>
            <a:endParaRPr lang="tr-TR" dirty="0"/>
          </a:p>
        </p:txBody>
      </p:sp>
      <p:sp>
        <p:nvSpPr>
          <p:cNvPr id="4" name="Slayt Numarası Yer Tutucusu 3"/>
          <p:cNvSpPr>
            <a:spLocks noGrp="1"/>
          </p:cNvSpPr>
          <p:nvPr>
            <p:ph type="sldNum" sz="quarter" idx="5"/>
          </p:nvPr>
        </p:nvSpPr>
        <p:spPr/>
        <p:txBody>
          <a:bodyPr/>
          <a:lstStyle/>
          <a:p>
            <a:fld id="{3E9D1F34-F504-4319-A3CD-C6F81B84414D}" type="slidenum">
              <a:rPr lang="tr-TR" smtClean="0"/>
              <a:t>8</a:t>
            </a:fld>
            <a:endParaRPr lang="tr-TR"/>
          </a:p>
        </p:txBody>
      </p:sp>
    </p:spTree>
    <p:extLst>
      <p:ext uri="{BB962C8B-B14F-4D97-AF65-F5344CB8AC3E}">
        <p14:creationId xmlns:p14="http://schemas.microsoft.com/office/powerpoint/2010/main" val="338889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berke </a:t>
            </a:r>
            <a:r>
              <a:rPr lang="tr-TR" dirty="0" err="1"/>
              <a:t>will</a:t>
            </a:r>
            <a:r>
              <a:rPr lang="tr-TR" dirty="0"/>
              <a:t> </a:t>
            </a:r>
            <a:r>
              <a:rPr lang="tr-TR" dirty="0" err="1"/>
              <a:t>continue</a:t>
            </a:r>
            <a:r>
              <a:rPr lang="tr-TR" dirty="0"/>
              <a:t>.</a:t>
            </a:r>
          </a:p>
        </p:txBody>
      </p:sp>
      <p:sp>
        <p:nvSpPr>
          <p:cNvPr id="4" name="Slayt Numarası Yer Tutucusu 3"/>
          <p:cNvSpPr>
            <a:spLocks noGrp="1"/>
          </p:cNvSpPr>
          <p:nvPr>
            <p:ph type="sldNum" sz="quarter" idx="5"/>
          </p:nvPr>
        </p:nvSpPr>
        <p:spPr/>
        <p:txBody>
          <a:bodyPr/>
          <a:lstStyle/>
          <a:p>
            <a:fld id="{3E9D1F34-F504-4319-A3CD-C6F81B84414D}" type="slidenum">
              <a:rPr lang="tr-TR" smtClean="0"/>
              <a:t>9</a:t>
            </a:fld>
            <a:endParaRPr lang="tr-TR"/>
          </a:p>
        </p:txBody>
      </p:sp>
    </p:spTree>
    <p:extLst>
      <p:ext uri="{BB962C8B-B14F-4D97-AF65-F5344CB8AC3E}">
        <p14:creationId xmlns:p14="http://schemas.microsoft.com/office/powerpoint/2010/main" val="1665475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3A9D94-7C03-4688-9EA7-35806A01910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73B22FD-9AB2-4C46-9324-069282D82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0BE3D1C-2EC9-4775-872F-AB04DE8686B3}"/>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5217D14E-7206-4EE5-AC92-645A1527FFA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E351FCE-06C8-4C37-AC37-11DBD63C14EB}"/>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1478551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E6DB57-8877-4EFE-8E49-A6EF38768FE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6AA905D-456D-4CDB-89C6-EE03243F53C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FFAFEB8-9A08-4B7A-ACA1-C0F475DE6512}"/>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D3AB272A-381B-4C26-9B4E-58E5166C88D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C79F6E0-139F-44B6-8E53-16E5D6155574}"/>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179293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AA0CEB2E-ABB7-4FED-A8FB-B1524A45371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6136717-EDB0-4FF8-A0E0-48D997309A32}"/>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3D797FF-D222-4D21-9CD9-DBD43F0FBD32}"/>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21BF2045-8297-48E5-8A13-66461ACFAF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83CAFC6-99D2-4610-B4FA-C04BC2AB4CC1}"/>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109226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E1E8E3-D408-493E-B9A6-0EC649D474D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9B51A3F-3A01-4E2B-80A4-F602CBF7A49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3AA0819-8D91-4EF3-AE2C-CB037FE7F443}"/>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547A5636-619A-4251-B771-D4E7D17D265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3FB1B43-3F18-4B6D-A440-173775473B42}"/>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1713818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CA0F4C-C35A-4F3A-ACA4-143ECABB240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379CBEE-8FC2-4ECA-9AE9-7EC2189178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0A7AA45-D9B3-4A6B-80FF-4869211500A7}"/>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34DE9DAE-B15B-4039-89D2-2B6EAD8B0F8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BC5D488-D6D3-4C82-BBB2-9CC7B1DE008D}"/>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3624056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9F8443-85BD-41CD-BA33-02F1ABB36DA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56C7964-846A-4371-B94D-2094D094EF7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EF0AE92-F6DA-47D2-9865-6496844DA72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D11C996-4E51-41EA-88BB-D44872668E7B}"/>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6" name="Alt Bilgi Yer Tutucusu 5">
            <a:extLst>
              <a:ext uri="{FF2B5EF4-FFF2-40B4-BE49-F238E27FC236}">
                <a16:creationId xmlns:a16="http://schemas.microsoft.com/office/drawing/2014/main" id="{1EEC12C9-FDA9-4A27-838D-4BECC5E09DA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D4BBBED-A242-402D-A1F1-FA7F513C0665}"/>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309182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11DA5B-52A6-490E-914C-17009290B40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80DC624-3D71-463C-B737-D96CCF6886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AC1D43E-72FD-46EC-9F48-51B2A9BD51C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26B2644-1580-4A2A-88F5-F84136EE3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5DD07B6-765D-4663-AE10-384FDF51870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D119BCB-D672-4988-928C-1E36BB5DC4AD}"/>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8" name="Alt Bilgi Yer Tutucusu 7">
            <a:extLst>
              <a:ext uri="{FF2B5EF4-FFF2-40B4-BE49-F238E27FC236}">
                <a16:creationId xmlns:a16="http://schemas.microsoft.com/office/drawing/2014/main" id="{3529EB4D-554E-467E-83E9-71424995953D}"/>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CD16A2E-4FC2-4A01-A245-DFA4B48CAA14}"/>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4442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329167-52C5-423F-94DC-45EFD8CE59C7}"/>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2724CB4-0F5F-4C26-B5CC-58FE384345C4}"/>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4" name="Alt Bilgi Yer Tutucusu 3">
            <a:extLst>
              <a:ext uri="{FF2B5EF4-FFF2-40B4-BE49-F238E27FC236}">
                <a16:creationId xmlns:a16="http://schemas.microsoft.com/office/drawing/2014/main" id="{035F3430-589F-4023-95D7-4BC50CD6224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E4189F97-C7AD-4B4A-BAE1-F5C8FB9BF372}"/>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420223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76CE37B-CF08-4869-BE68-CDC41446169D}"/>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3" name="Alt Bilgi Yer Tutucusu 2">
            <a:extLst>
              <a:ext uri="{FF2B5EF4-FFF2-40B4-BE49-F238E27FC236}">
                <a16:creationId xmlns:a16="http://schemas.microsoft.com/office/drawing/2014/main" id="{1AFE8DF7-8B97-48B7-8F7B-55A71E2F7A2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7D5142C6-EFE7-4A40-BC46-832E8A799C14}"/>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3646271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FD16D1-987B-40B2-A33B-EC600BF6566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E7CBAB5-C6ED-4441-B95F-3FAE8DEEE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C33F2C1-E37B-42C9-8F02-E6C6D7EFE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4748408-F996-4086-9F7D-ABD9C7A6C292}"/>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6" name="Alt Bilgi Yer Tutucusu 5">
            <a:extLst>
              <a:ext uri="{FF2B5EF4-FFF2-40B4-BE49-F238E27FC236}">
                <a16:creationId xmlns:a16="http://schemas.microsoft.com/office/drawing/2014/main" id="{08DFA262-E281-478E-9EB6-79EB168F1F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50E4308-3EC7-4DB5-B442-9D047893B801}"/>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3099615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57A866-A059-4718-8A81-68286199DFB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BF48A726-492D-40F3-9335-6DBEEBF45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5F91352-3E91-4636-8234-84A1D9BC3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12BFC7C-7585-445A-93BF-9BB6A50FCD09}"/>
              </a:ext>
            </a:extLst>
          </p:cNvPr>
          <p:cNvSpPr>
            <a:spLocks noGrp="1"/>
          </p:cNvSpPr>
          <p:nvPr>
            <p:ph type="dt" sz="half" idx="10"/>
          </p:nvPr>
        </p:nvSpPr>
        <p:spPr/>
        <p:txBody>
          <a:bodyPr/>
          <a:lstStyle/>
          <a:p>
            <a:fld id="{9DD89055-65B5-4F91-9582-7C873882ED44}" type="datetimeFigureOut">
              <a:rPr lang="tr-TR" smtClean="0"/>
              <a:t>15.06.2021</a:t>
            </a:fld>
            <a:endParaRPr lang="tr-TR"/>
          </a:p>
        </p:txBody>
      </p:sp>
      <p:sp>
        <p:nvSpPr>
          <p:cNvPr id="6" name="Alt Bilgi Yer Tutucusu 5">
            <a:extLst>
              <a:ext uri="{FF2B5EF4-FFF2-40B4-BE49-F238E27FC236}">
                <a16:creationId xmlns:a16="http://schemas.microsoft.com/office/drawing/2014/main" id="{D871FEDB-DFF0-488D-A1F5-239784C99F2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97F7BEB-A180-481E-B31D-9CC0786BEE90}"/>
              </a:ext>
            </a:extLst>
          </p:cNvPr>
          <p:cNvSpPr>
            <a:spLocks noGrp="1"/>
          </p:cNvSpPr>
          <p:nvPr>
            <p:ph type="sldNum" sz="quarter" idx="12"/>
          </p:nvPr>
        </p:nvSpPr>
        <p:spPr/>
        <p:txBody>
          <a:bodyPr/>
          <a:lstStyle/>
          <a:p>
            <a:fld id="{1387EAD3-1128-4F93-A67E-8C8B23386794}" type="slidenum">
              <a:rPr lang="tr-TR" smtClean="0"/>
              <a:t>‹#›</a:t>
            </a:fld>
            <a:endParaRPr lang="tr-TR"/>
          </a:p>
        </p:txBody>
      </p:sp>
    </p:spTree>
    <p:extLst>
      <p:ext uri="{BB962C8B-B14F-4D97-AF65-F5344CB8AC3E}">
        <p14:creationId xmlns:p14="http://schemas.microsoft.com/office/powerpoint/2010/main" val="1279697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6025930-F8AD-4EAF-8717-B42458FA6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8A85A0C-E387-4660-8CBC-D60A249E2C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FA02AB7-2A76-4AEC-947E-77E2820081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89055-65B5-4F91-9582-7C873882ED44}" type="datetimeFigureOut">
              <a:rPr lang="tr-TR" smtClean="0"/>
              <a:t>15.06.2021</a:t>
            </a:fld>
            <a:endParaRPr lang="tr-TR"/>
          </a:p>
        </p:txBody>
      </p:sp>
      <p:sp>
        <p:nvSpPr>
          <p:cNvPr id="5" name="Alt Bilgi Yer Tutucusu 4">
            <a:extLst>
              <a:ext uri="{FF2B5EF4-FFF2-40B4-BE49-F238E27FC236}">
                <a16:creationId xmlns:a16="http://schemas.microsoft.com/office/drawing/2014/main" id="{4AFB6F15-02A7-42CE-9401-09EDFCD73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02A3F99-1074-4A44-A543-A49591B40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7EAD3-1128-4F93-A67E-8C8B23386794}" type="slidenum">
              <a:rPr lang="tr-TR" smtClean="0"/>
              <a:t>‹#›</a:t>
            </a:fld>
            <a:endParaRPr lang="tr-TR"/>
          </a:p>
        </p:txBody>
      </p:sp>
    </p:spTree>
    <p:extLst>
      <p:ext uri="{BB962C8B-B14F-4D97-AF65-F5344CB8AC3E}">
        <p14:creationId xmlns:p14="http://schemas.microsoft.com/office/powerpoint/2010/main" val="3228233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hyperlink" Target="https://www.ti.com/support-quality/quality-policies-procedures/product-life-cycl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CF544B-E81F-4234-B3CB-DD79901EE1CE}"/>
              </a:ext>
            </a:extLst>
          </p:cNvPr>
          <p:cNvSpPr>
            <a:spLocks noGrp="1"/>
          </p:cNvSpPr>
          <p:nvPr>
            <p:ph type="ctrTitle"/>
          </p:nvPr>
        </p:nvSpPr>
        <p:spPr>
          <a:xfrm>
            <a:off x="6643736" y="1579772"/>
            <a:ext cx="5729055" cy="2889114"/>
          </a:xfrm>
        </p:spPr>
        <p:txBody>
          <a:bodyPr anchor="b">
            <a:normAutofit/>
          </a:bodyPr>
          <a:lstStyle/>
          <a:p>
            <a:pPr algn="l"/>
            <a:r>
              <a:rPr lang="tr-TR" sz="4400" dirty="0"/>
              <a:t>Optical </a:t>
            </a:r>
            <a:r>
              <a:rPr lang="tr-TR" sz="4400" dirty="0" err="1"/>
              <a:t>Angular</a:t>
            </a:r>
            <a:r>
              <a:rPr lang="tr-TR" sz="4400" dirty="0"/>
              <a:t> Encoder</a:t>
            </a:r>
          </a:p>
        </p:txBody>
      </p:sp>
      <p:sp>
        <p:nvSpPr>
          <p:cNvPr id="3" name="Alt Başlık 2">
            <a:extLst>
              <a:ext uri="{FF2B5EF4-FFF2-40B4-BE49-F238E27FC236}">
                <a16:creationId xmlns:a16="http://schemas.microsoft.com/office/drawing/2014/main" id="{E0E5FA1E-ABD6-4026-A271-EBE17F1C6F92}"/>
              </a:ext>
            </a:extLst>
          </p:cNvPr>
          <p:cNvSpPr>
            <a:spLocks noGrp="1"/>
          </p:cNvSpPr>
          <p:nvPr>
            <p:ph type="subTitle" idx="1"/>
          </p:nvPr>
        </p:nvSpPr>
        <p:spPr>
          <a:xfrm>
            <a:off x="7464612" y="4750893"/>
            <a:ext cx="4087305" cy="1147863"/>
          </a:xfrm>
        </p:spPr>
        <p:txBody>
          <a:bodyPr anchor="t">
            <a:normAutofit lnSpcReduction="10000"/>
          </a:bodyPr>
          <a:lstStyle/>
          <a:p>
            <a:pPr algn="l"/>
            <a:r>
              <a:rPr lang="tr-TR" sz="2000" dirty="0"/>
              <a:t>Korkut Emre </a:t>
            </a:r>
            <a:r>
              <a:rPr lang="tr-TR" sz="2000" dirty="0" err="1"/>
              <a:t>Arslantürk</a:t>
            </a:r>
            <a:r>
              <a:rPr lang="tr-TR" sz="2000" dirty="0"/>
              <a:t> 250206039</a:t>
            </a:r>
          </a:p>
          <a:p>
            <a:pPr algn="l"/>
            <a:r>
              <a:rPr lang="tr-TR" sz="2000" dirty="0"/>
              <a:t>Berke Eren 250206008</a:t>
            </a:r>
          </a:p>
          <a:p>
            <a:pPr algn="l"/>
            <a:r>
              <a:rPr lang="tr-TR" sz="2000" dirty="0"/>
              <a:t>Melek Tuğçe </a:t>
            </a:r>
            <a:r>
              <a:rPr lang="tr-TR" sz="2000" dirty="0" err="1"/>
              <a:t>Çüçen</a:t>
            </a:r>
            <a:r>
              <a:rPr lang="tr-TR" sz="2000" dirty="0"/>
              <a:t> 220206024</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Resim 4">
            <a:extLst>
              <a:ext uri="{FF2B5EF4-FFF2-40B4-BE49-F238E27FC236}">
                <a16:creationId xmlns:a16="http://schemas.microsoft.com/office/drawing/2014/main" id="{1E59479F-E051-4400-BA81-1D8A381C5DBB}"/>
              </a:ext>
            </a:extLst>
          </p:cNvPr>
          <p:cNvPicPr>
            <a:picLocks noChangeAspect="1"/>
          </p:cNvPicPr>
          <p:nvPr/>
        </p:nvPicPr>
        <p:blipFill rotWithShape="1">
          <a:blip r:embed="rId3"/>
          <a:srcRect r="2" b="120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Metin kutusu 5">
            <a:extLst>
              <a:ext uri="{FF2B5EF4-FFF2-40B4-BE49-F238E27FC236}">
                <a16:creationId xmlns:a16="http://schemas.microsoft.com/office/drawing/2014/main" id="{9A63383A-41D9-41DF-96EF-D3449D9ABBB6}"/>
              </a:ext>
            </a:extLst>
          </p:cNvPr>
          <p:cNvSpPr txBox="1"/>
          <p:nvPr/>
        </p:nvSpPr>
        <p:spPr>
          <a:xfrm>
            <a:off x="1659118" y="6306532"/>
            <a:ext cx="707010" cy="369332"/>
          </a:xfrm>
          <a:prstGeom prst="rect">
            <a:avLst/>
          </a:prstGeom>
          <a:noFill/>
        </p:spPr>
        <p:txBody>
          <a:bodyPr wrap="square" rtlCol="0">
            <a:spAutoFit/>
          </a:bodyPr>
          <a:lstStyle/>
          <a:p>
            <a:r>
              <a:rPr lang="tr-TR" dirty="0">
                <a:solidFill>
                  <a:schemeClr val="bg1"/>
                </a:solidFill>
              </a:rPr>
              <a:t>[1]</a:t>
            </a:r>
          </a:p>
        </p:txBody>
      </p:sp>
    </p:spTree>
    <p:extLst>
      <p:ext uri="{BB962C8B-B14F-4D97-AF65-F5344CB8AC3E}">
        <p14:creationId xmlns:p14="http://schemas.microsoft.com/office/powerpoint/2010/main" val="16703168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54802EF-3FDF-4F5C-9EAD-7B30149A967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dirty="0">
                <a:effectLst/>
              </a:rPr>
              <a:t>Digitalize of Analog Signal </a:t>
            </a:r>
            <a:endParaRPr lang="en-US" sz="6600" dirty="0"/>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7E89066D-68F6-4F8E-B12F-779C9A9EE0A5}"/>
              </a:ext>
            </a:extLst>
          </p:cNvPr>
          <p:cNvPicPr>
            <a:picLocks noGrp="1" noChangeAspect="1"/>
          </p:cNvPicPr>
          <p:nvPr>
            <p:ph idx="1"/>
          </p:nvPr>
        </p:nvPicPr>
        <p:blipFill>
          <a:blip r:embed="rId2"/>
          <a:stretch>
            <a:fillRect/>
          </a:stretch>
        </p:blipFill>
        <p:spPr>
          <a:xfrm>
            <a:off x="320040" y="2894526"/>
            <a:ext cx="5614416" cy="3101964"/>
          </a:xfrm>
          <a:prstGeom prst="rect">
            <a:avLst/>
          </a:prstGeom>
        </p:spPr>
      </p:pic>
      <p:pic>
        <p:nvPicPr>
          <p:cNvPr id="7" name="Resim 6">
            <a:extLst>
              <a:ext uri="{FF2B5EF4-FFF2-40B4-BE49-F238E27FC236}">
                <a16:creationId xmlns:a16="http://schemas.microsoft.com/office/drawing/2014/main" id="{27FA906C-62B4-4CC4-9C4B-598DA82D1BDC}"/>
              </a:ext>
            </a:extLst>
          </p:cNvPr>
          <p:cNvPicPr>
            <a:picLocks noChangeAspect="1"/>
          </p:cNvPicPr>
          <p:nvPr/>
        </p:nvPicPr>
        <p:blipFill>
          <a:blip r:embed="rId3"/>
          <a:stretch>
            <a:fillRect/>
          </a:stretch>
        </p:blipFill>
        <p:spPr>
          <a:xfrm>
            <a:off x="6254496" y="2908562"/>
            <a:ext cx="5614416" cy="3073892"/>
          </a:xfrm>
          <a:prstGeom prst="rect">
            <a:avLst/>
          </a:prstGeom>
        </p:spPr>
      </p:pic>
      <p:sp>
        <p:nvSpPr>
          <p:cNvPr id="8" name="Metin kutusu 7">
            <a:extLst>
              <a:ext uri="{FF2B5EF4-FFF2-40B4-BE49-F238E27FC236}">
                <a16:creationId xmlns:a16="http://schemas.microsoft.com/office/drawing/2014/main" id="{D81BF8D0-0B67-4CB7-A783-463998752190}"/>
              </a:ext>
            </a:extLst>
          </p:cNvPr>
          <p:cNvSpPr txBox="1"/>
          <p:nvPr/>
        </p:nvSpPr>
        <p:spPr>
          <a:xfrm>
            <a:off x="320040" y="6090604"/>
            <a:ext cx="5614416" cy="310196"/>
          </a:xfrm>
          <a:prstGeom prst="rect">
            <a:avLst/>
          </a:prstGeom>
          <a:solidFill>
            <a:srgbClr val="000000">
              <a:alpha val="50000"/>
            </a:srgbClr>
          </a:solidFill>
          <a:ln>
            <a:noFill/>
          </a:ln>
        </p:spPr>
        <p:txBody>
          <a:bodyPr wrap="square" rtlCol="0">
            <a:noAutofit/>
          </a:bodyPr>
          <a:lstStyle/>
          <a:p>
            <a:pPr algn="ctr">
              <a:spcAft>
                <a:spcPts val="600"/>
              </a:spcAft>
            </a:pPr>
            <a:r>
              <a:rPr lang="tr-TR" sz="1300" err="1">
                <a:solidFill>
                  <a:srgbClr val="FFFFFF"/>
                </a:solidFill>
              </a:rPr>
              <a:t>Output</a:t>
            </a:r>
            <a:r>
              <a:rPr lang="tr-TR" sz="1300">
                <a:solidFill>
                  <a:srgbClr val="FFFFFF"/>
                </a:solidFill>
              </a:rPr>
              <a:t> </a:t>
            </a:r>
            <a:r>
              <a:rPr lang="tr-TR" sz="1300" err="1">
                <a:solidFill>
                  <a:srgbClr val="FFFFFF"/>
                </a:solidFill>
              </a:rPr>
              <a:t>Voltage</a:t>
            </a:r>
            <a:r>
              <a:rPr lang="tr-TR" sz="1300">
                <a:solidFill>
                  <a:srgbClr val="FFFFFF"/>
                </a:solidFill>
              </a:rPr>
              <a:t> of </a:t>
            </a:r>
            <a:r>
              <a:rPr lang="tr-TR" sz="1300" err="1">
                <a:solidFill>
                  <a:srgbClr val="FFFFFF"/>
                </a:solidFill>
              </a:rPr>
              <a:t>Comparator</a:t>
            </a:r>
            <a:r>
              <a:rPr lang="tr-TR" sz="1300">
                <a:solidFill>
                  <a:srgbClr val="FFFFFF"/>
                </a:solidFill>
              </a:rPr>
              <a:t> </a:t>
            </a:r>
            <a:r>
              <a:rPr lang="tr-TR" sz="1300" err="1">
                <a:solidFill>
                  <a:srgbClr val="FFFFFF"/>
                </a:solidFill>
              </a:rPr>
              <a:t>OpAmp</a:t>
            </a:r>
            <a:r>
              <a:rPr lang="tr-TR" sz="1300">
                <a:solidFill>
                  <a:srgbClr val="FFFFFF"/>
                </a:solidFill>
              </a:rPr>
              <a:t> </a:t>
            </a:r>
            <a:r>
              <a:rPr lang="tr-TR" sz="1300" err="1">
                <a:solidFill>
                  <a:srgbClr val="FFFFFF"/>
                </a:solidFill>
              </a:rPr>
              <a:t>Circuit</a:t>
            </a:r>
            <a:endParaRPr lang="tr-TR" sz="1300">
              <a:solidFill>
                <a:srgbClr val="FFFFFF"/>
              </a:solidFill>
            </a:endParaRPr>
          </a:p>
        </p:txBody>
      </p:sp>
      <p:sp>
        <p:nvSpPr>
          <p:cNvPr id="9" name="Metin kutusu 8">
            <a:extLst>
              <a:ext uri="{FF2B5EF4-FFF2-40B4-BE49-F238E27FC236}">
                <a16:creationId xmlns:a16="http://schemas.microsoft.com/office/drawing/2014/main" id="{B11F4944-889B-4457-9F14-5A9377A977AB}"/>
              </a:ext>
            </a:extLst>
          </p:cNvPr>
          <p:cNvSpPr txBox="1"/>
          <p:nvPr/>
        </p:nvSpPr>
        <p:spPr>
          <a:xfrm>
            <a:off x="6254496" y="6090604"/>
            <a:ext cx="5614416" cy="30738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effectLst/>
              </a:rPr>
              <a:t>Threshold Voltage</a:t>
            </a:r>
            <a:endParaRPr lang="tr-TR" sz="1300">
              <a:solidFill>
                <a:srgbClr val="FFFFFF"/>
              </a:solidFill>
            </a:endParaRPr>
          </a:p>
        </p:txBody>
      </p:sp>
    </p:spTree>
    <p:extLst>
      <p:ext uri="{BB962C8B-B14F-4D97-AF65-F5344CB8AC3E}">
        <p14:creationId xmlns:p14="http://schemas.microsoft.com/office/powerpoint/2010/main" val="99042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CA8A365-D424-4D26-862A-F76C38CC823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tr-TR" sz="5400" dirty="0">
                <a:solidFill>
                  <a:srgbClr val="FFFFFF"/>
                </a:solidFill>
              </a:rPr>
              <a:t>Design </a:t>
            </a:r>
            <a:r>
              <a:rPr lang="tr-TR" sz="5400" dirty="0" err="1">
                <a:solidFill>
                  <a:srgbClr val="FFFFFF"/>
                </a:solidFill>
              </a:rPr>
              <a:t>Targets</a:t>
            </a:r>
            <a:r>
              <a:rPr lang="tr-TR" sz="5400" dirty="0">
                <a:solidFill>
                  <a:srgbClr val="FFFFFF"/>
                </a:solidFill>
              </a:rPr>
              <a:t> </a:t>
            </a:r>
            <a:r>
              <a:rPr lang="tr-TR" sz="5400" dirty="0" err="1">
                <a:solidFill>
                  <a:srgbClr val="FFFFFF"/>
                </a:solidFill>
              </a:rPr>
              <a:t>and</a:t>
            </a:r>
            <a:r>
              <a:rPr lang="tr-TR" sz="5400" dirty="0">
                <a:solidFill>
                  <a:srgbClr val="FFFFFF"/>
                </a:solidFill>
              </a:rPr>
              <a:t> Test </a:t>
            </a:r>
            <a:r>
              <a:rPr lang="tr-TR" sz="5400" dirty="0" err="1">
                <a:solidFill>
                  <a:srgbClr val="FFFFFF"/>
                </a:solidFill>
              </a:rPr>
              <a:t>Results</a:t>
            </a:r>
            <a:r>
              <a:rPr lang="tr-TR" sz="5400" dirty="0">
                <a:solidFill>
                  <a:srgbClr val="FFFFFF"/>
                </a:solidFill>
              </a:rPr>
              <a:t> </a:t>
            </a:r>
            <a:endParaRPr lang="en-US" sz="5400" dirty="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İçerik Yer Tutucusu 4">
            <a:extLst>
              <a:ext uri="{FF2B5EF4-FFF2-40B4-BE49-F238E27FC236}">
                <a16:creationId xmlns:a16="http://schemas.microsoft.com/office/drawing/2014/main" id="{938148C2-A276-4FE5-A5E2-135973568DDB}"/>
              </a:ext>
            </a:extLst>
          </p:cNvPr>
          <p:cNvPicPr>
            <a:picLocks noGrp="1" noChangeAspect="1"/>
          </p:cNvPicPr>
          <p:nvPr>
            <p:ph idx="1"/>
          </p:nvPr>
        </p:nvPicPr>
        <p:blipFill>
          <a:blip r:embed="rId2"/>
          <a:stretch>
            <a:fillRect/>
          </a:stretch>
        </p:blipFill>
        <p:spPr>
          <a:xfrm>
            <a:off x="331567" y="3627708"/>
            <a:ext cx="5455917" cy="1595856"/>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E1399C38-5F6A-4A33-9CCF-8FA12A184612}"/>
              </a:ext>
            </a:extLst>
          </p:cNvPr>
          <p:cNvPicPr>
            <a:picLocks noChangeAspect="1"/>
          </p:cNvPicPr>
          <p:nvPr/>
        </p:nvPicPr>
        <p:blipFill>
          <a:blip r:embed="rId3"/>
          <a:stretch>
            <a:fillRect/>
          </a:stretch>
        </p:blipFill>
        <p:spPr>
          <a:xfrm>
            <a:off x="6445073" y="3639985"/>
            <a:ext cx="5455917" cy="1571303"/>
          </a:xfrm>
          <a:prstGeom prst="rect">
            <a:avLst/>
          </a:prstGeom>
        </p:spPr>
      </p:pic>
    </p:spTree>
    <p:extLst>
      <p:ext uri="{BB962C8B-B14F-4D97-AF65-F5344CB8AC3E}">
        <p14:creationId xmlns:p14="http://schemas.microsoft.com/office/powerpoint/2010/main" val="1090422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DAEB81-B174-42BA-A747-F53EFB816FE1}"/>
              </a:ext>
            </a:extLst>
          </p:cNvPr>
          <p:cNvPicPr>
            <a:picLocks noChangeAspect="1"/>
          </p:cNvPicPr>
          <p:nvPr/>
        </p:nvPicPr>
        <p:blipFill>
          <a:blip r:embed="rId2"/>
          <a:stretch>
            <a:fillRect/>
          </a:stretch>
        </p:blipFill>
        <p:spPr>
          <a:xfrm>
            <a:off x="4038600" y="1416050"/>
            <a:ext cx="7186613" cy="1968500"/>
          </a:xfrm>
          <a:prstGeom prst="rect">
            <a:avLst/>
          </a:prstGeom>
        </p:spPr>
      </p:pic>
      <p:pic>
        <p:nvPicPr>
          <p:cNvPr id="7" name="Resim 6">
            <a:extLst>
              <a:ext uri="{FF2B5EF4-FFF2-40B4-BE49-F238E27FC236}">
                <a16:creationId xmlns:a16="http://schemas.microsoft.com/office/drawing/2014/main" id="{12E7A3E8-9CC4-411C-A34A-83EDE3F93134}"/>
              </a:ext>
            </a:extLst>
          </p:cNvPr>
          <p:cNvPicPr>
            <a:picLocks noChangeAspect="1"/>
          </p:cNvPicPr>
          <p:nvPr/>
        </p:nvPicPr>
        <p:blipFill>
          <a:blip r:embed="rId3"/>
          <a:stretch>
            <a:fillRect/>
          </a:stretch>
        </p:blipFill>
        <p:spPr>
          <a:xfrm>
            <a:off x="4038600" y="3433763"/>
            <a:ext cx="7186613" cy="2003425"/>
          </a:xfrm>
          <a:prstGeom prst="rect">
            <a:avLst/>
          </a:prstGeom>
        </p:spPr>
      </p:pic>
      <p:sp>
        <p:nvSpPr>
          <p:cNvPr id="2" name="Başlık 1">
            <a:extLst>
              <a:ext uri="{FF2B5EF4-FFF2-40B4-BE49-F238E27FC236}">
                <a16:creationId xmlns:a16="http://schemas.microsoft.com/office/drawing/2014/main" id="{1492AA30-F312-40F2-A6F0-9A7584B2FB3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effectLst/>
                <a:latin typeface="+mj-lt"/>
                <a:ea typeface="+mj-ea"/>
                <a:cs typeface="+mj-cs"/>
              </a:rPr>
              <a:t>Detection of Direction</a:t>
            </a:r>
            <a:endParaRPr lang="en-US" sz="2600" kern="1200" dirty="0">
              <a:solidFill>
                <a:schemeClr val="bg1"/>
              </a:solidFill>
              <a:latin typeface="+mj-lt"/>
              <a:ea typeface="+mj-ea"/>
              <a:cs typeface="+mj-cs"/>
            </a:endParaRPr>
          </a:p>
        </p:txBody>
      </p:sp>
      <p:sp>
        <p:nvSpPr>
          <p:cNvPr id="3" name="Metin kutusu 2">
            <a:extLst>
              <a:ext uri="{FF2B5EF4-FFF2-40B4-BE49-F238E27FC236}">
                <a16:creationId xmlns:a16="http://schemas.microsoft.com/office/drawing/2014/main" id="{B4FC7107-7902-46AA-9639-3F77E24B5B1F}"/>
              </a:ext>
            </a:extLst>
          </p:cNvPr>
          <p:cNvSpPr txBox="1"/>
          <p:nvPr/>
        </p:nvSpPr>
        <p:spPr>
          <a:xfrm>
            <a:off x="3859530" y="5873487"/>
            <a:ext cx="9409442" cy="369332"/>
          </a:xfrm>
          <a:prstGeom prst="rect">
            <a:avLst/>
          </a:prstGeom>
          <a:noFill/>
        </p:spPr>
        <p:txBody>
          <a:bodyPr wrap="square" rtlCol="0">
            <a:spAutoFit/>
          </a:bodyPr>
          <a:lstStyle/>
          <a:p>
            <a:r>
              <a:rPr lang="tr-TR" dirty="0" err="1"/>
              <a:t>We</a:t>
            </a:r>
            <a:r>
              <a:rPr lang="tr-TR" dirty="0"/>
              <a:t> </a:t>
            </a:r>
            <a:r>
              <a:rPr lang="tr-TR" dirty="0" err="1"/>
              <a:t>used</a:t>
            </a:r>
            <a:r>
              <a:rPr lang="tr-TR" dirty="0"/>
              <a:t> D </a:t>
            </a:r>
            <a:r>
              <a:rPr lang="tr-TR" dirty="0" err="1"/>
              <a:t>flip</a:t>
            </a:r>
            <a:r>
              <a:rPr lang="tr-TR" dirty="0"/>
              <a:t> </a:t>
            </a:r>
            <a:r>
              <a:rPr lang="tr-TR" dirty="0" err="1"/>
              <a:t>flop</a:t>
            </a:r>
            <a:r>
              <a:rPr lang="tr-TR" dirty="0"/>
              <a:t> </a:t>
            </a:r>
            <a:r>
              <a:rPr lang="tr-TR" dirty="0" err="1"/>
              <a:t>to</a:t>
            </a:r>
            <a:r>
              <a:rPr lang="tr-TR" dirty="0"/>
              <a:t> </a:t>
            </a:r>
            <a:r>
              <a:rPr lang="tr-TR" dirty="0" err="1"/>
              <a:t>determine</a:t>
            </a:r>
            <a:r>
              <a:rPr lang="tr-TR" dirty="0"/>
              <a:t> </a:t>
            </a:r>
            <a:r>
              <a:rPr lang="tr-TR" dirty="0" err="1"/>
              <a:t>direction</a:t>
            </a:r>
            <a:r>
              <a:rPr lang="tr-TR" dirty="0"/>
              <a:t>. </a:t>
            </a:r>
          </a:p>
        </p:txBody>
      </p:sp>
    </p:spTree>
    <p:extLst>
      <p:ext uri="{BB962C8B-B14F-4D97-AF65-F5344CB8AC3E}">
        <p14:creationId xmlns:p14="http://schemas.microsoft.com/office/powerpoint/2010/main" val="142245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a:extLst>
              <a:ext uri="{FF2B5EF4-FFF2-40B4-BE49-F238E27FC236}">
                <a16:creationId xmlns:a16="http://schemas.microsoft.com/office/drawing/2014/main" id="{CFBB8AED-4D30-4879-8260-9CD5DDC8117B}"/>
              </a:ext>
            </a:extLst>
          </p:cNvPr>
          <p:cNvSpPr>
            <a:spLocks noGrp="1"/>
          </p:cNvSpPr>
          <p:nvPr>
            <p:ph type="title"/>
          </p:nvPr>
        </p:nvSpPr>
        <p:spPr>
          <a:xfrm>
            <a:off x="888631" y="4760132"/>
            <a:ext cx="3947420" cy="1777829"/>
          </a:xfrm>
        </p:spPr>
        <p:txBody>
          <a:bodyPr>
            <a:normAutofit/>
          </a:bodyPr>
          <a:lstStyle/>
          <a:p>
            <a:r>
              <a:rPr lang="tr-TR" sz="4000" b="1" dirty="0" err="1"/>
              <a:t>Counting</a:t>
            </a:r>
            <a:r>
              <a:rPr lang="tr-TR" sz="4000" b="1" dirty="0"/>
              <a:t> </a:t>
            </a:r>
            <a:r>
              <a:rPr lang="tr-TR" sz="4000" b="1" dirty="0" err="1"/>
              <a:t>Process</a:t>
            </a:r>
            <a:endParaRPr lang="tr-TR" sz="4000" b="1" dirty="0"/>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4">
            <a:extLst>
              <a:ext uri="{FF2B5EF4-FFF2-40B4-BE49-F238E27FC236}">
                <a16:creationId xmlns:a16="http://schemas.microsoft.com/office/drawing/2014/main" id="{323FC147-4573-4DF8-BC2E-9FAFF8EFEEC5}"/>
              </a:ext>
            </a:extLst>
          </p:cNvPr>
          <p:cNvPicPr>
            <a:picLocks noChangeAspect="1"/>
          </p:cNvPicPr>
          <p:nvPr/>
        </p:nvPicPr>
        <p:blipFill>
          <a:blip r:embed="rId2"/>
          <a:stretch>
            <a:fillRect/>
          </a:stretch>
        </p:blipFill>
        <p:spPr>
          <a:xfrm>
            <a:off x="643467" y="1355597"/>
            <a:ext cx="10914060" cy="1991815"/>
          </a:xfrm>
          <a:prstGeom prst="rect">
            <a:avLst/>
          </a:prstGeom>
        </p:spPr>
      </p:pic>
      <p:sp>
        <p:nvSpPr>
          <p:cNvPr id="9" name="Content Placeholder 8">
            <a:extLst>
              <a:ext uri="{FF2B5EF4-FFF2-40B4-BE49-F238E27FC236}">
                <a16:creationId xmlns:a16="http://schemas.microsoft.com/office/drawing/2014/main" id="{01E1555B-E09D-4ADD-A6A8-2220ABDEB73E}"/>
              </a:ext>
            </a:extLst>
          </p:cNvPr>
          <p:cNvSpPr>
            <a:spLocks noGrp="1"/>
          </p:cNvSpPr>
          <p:nvPr>
            <p:ph idx="1"/>
          </p:nvPr>
        </p:nvSpPr>
        <p:spPr>
          <a:xfrm>
            <a:off x="5118447" y="4767660"/>
            <a:ext cx="6281873" cy="1770300"/>
          </a:xfrm>
        </p:spPr>
        <p:txBody>
          <a:bodyPr anchor="ctr">
            <a:normAutofit/>
          </a:bodyPr>
          <a:lstStyle/>
          <a:p>
            <a:r>
              <a:rPr lang="tr-TR" sz="1800" dirty="0" err="1"/>
              <a:t>We</a:t>
            </a:r>
            <a:r>
              <a:rPr lang="tr-TR" sz="1800" dirty="0"/>
              <a:t> </a:t>
            </a:r>
            <a:r>
              <a:rPr lang="tr-TR" sz="1800" dirty="0" err="1"/>
              <a:t>used</a:t>
            </a:r>
            <a:r>
              <a:rPr lang="tr-TR" sz="1800" dirty="0"/>
              <a:t> 40192 </a:t>
            </a:r>
            <a:r>
              <a:rPr lang="tr-TR" sz="1800" dirty="0" err="1"/>
              <a:t>for</a:t>
            </a:r>
            <a:r>
              <a:rPr lang="tr-TR" sz="1800" dirty="0"/>
              <a:t> </a:t>
            </a:r>
            <a:r>
              <a:rPr lang="tr-TR" sz="1800" dirty="0" err="1"/>
              <a:t>the</a:t>
            </a:r>
            <a:r>
              <a:rPr lang="tr-TR" sz="1800" dirty="0"/>
              <a:t> </a:t>
            </a:r>
            <a:r>
              <a:rPr lang="tr-TR" sz="1800" dirty="0" err="1"/>
              <a:t>counting</a:t>
            </a:r>
            <a:r>
              <a:rPr lang="tr-TR" sz="1800" dirty="0"/>
              <a:t> </a:t>
            </a:r>
            <a:r>
              <a:rPr lang="tr-TR" sz="1800" dirty="0" err="1"/>
              <a:t>process</a:t>
            </a:r>
            <a:r>
              <a:rPr lang="tr-TR" sz="1800" dirty="0"/>
              <a:t>.</a:t>
            </a:r>
            <a:endParaRPr lang="en-US" sz="1800" dirty="0"/>
          </a:p>
        </p:txBody>
      </p:sp>
    </p:spTree>
    <p:extLst>
      <p:ext uri="{BB962C8B-B14F-4D97-AF65-F5344CB8AC3E}">
        <p14:creationId xmlns:p14="http://schemas.microsoft.com/office/powerpoint/2010/main" val="24160129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902EC5-17EB-4ACB-A338-C1D0BB8938C3}"/>
              </a:ext>
            </a:extLst>
          </p:cNvPr>
          <p:cNvSpPr>
            <a:spLocks noGrp="1"/>
          </p:cNvSpPr>
          <p:nvPr>
            <p:ph type="title"/>
          </p:nvPr>
        </p:nvSpPr>
        <p:spPr/>
        <p:txBody>
          <a:bodyPr/>
          <a:lstStyle/>
          <a:p>
            <a:r>
              <a:rPr lang="tr-TR" b="1" dirty="0" err="1"/>
              <a:t>Counting</a:t>
            </a:r>
            <a:r>
              <a:rPr lang="tr-TR" b="1" dirty="0"/>
              <a:t> </a:t>
            </a:r>
            <a:r>
              <a:rPr lang="tr-TR" b="1" dirty="0" err="1"/>
              <a:t>Circuit</a:t>
            </a:r>
            <a:endParaRPr lang="tr-TR" b="1" dirty="0"/>
          </a:p>
        </p:txBody>
      </p:sp>
      <p:pic>
        <p:nvPicPr>
          <p:cNvPr id="3075" name="Resim 1">
            <a:extLst>
              <a:ext uri="{FF2B5EF4-FFF2-40B4-BE49-F238E27FC236}">
                <a16:creationId xmlns:a16="http://schemas.microsoft.com/office/drawing/2014/main" id="{25AF484D-D5F0-4C5E-A121-9CF493F4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719" y="2057400"/>
            <a:ext cx="9694012"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578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34291" y="406689"/>
            <a:ext cx="10515600" cy="1325563"/>
          </a:xfrm>
        </p:spPr>
        <p:txBody>
          <a:bodyPr>
            <a:normAutofit/>
          </a:bodyPr>
          <a:lstStyle/>
          <a:p>
            <a:pPr algn="ctr"/>
            <a:r>
              <a:rPr lang="tr-TR" sz="5400" b="1" dirty="0" err="1"/>
              <a:t>Limiting</a:t>
            </a:r>
            <a:r>
              <a:rPr lang="tr-TR" sz="5400" b="1" dirty="0"/>
              <a:t> </a:t>
            </a:r>
            <a:r>
              <a:rPr lang="tr-TR" sz="5400" b="1" dirty="0" err="1"/>
              <a:t>and</a:t>
            </a:r>
            <a:r>
              <a:rPr lang="tr-TR" sz="5400" b="1" dirty="0"/>
              <a:t> </a:t>
            </a:r>
            <a:r>
              <a:rPr lang="tr-TR" sz="5400" b="1" dirty="0" err="1"/>
              <a:t>Displaying</a:t>
            </a:r>
            <a:r>
              <a:rPr lang="tr-TR" sz="5400" b="1" dirty="0"/>
              <a:t> </a:t>
            </a:r>
            <a:endParaRPr lang="en-US" sz="5400" b="1" dirty="0"/>
          </a:p>
        </p:txBody>
      </p:sp>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883" y="1732253"/>
            <a:ext cx="10039190" cy="4236350"/>
          </a:xfrm>
        </p:spPr>
      </p:pic>
      <p:sp>
        <p:nvSpPr>
          <p:cNvPr id="8" name="Dikdörtgen 7"/>
          <p:cNvSpPr/>
          <p:nvPr/>
        </p:nvSpPr>
        <p:spPr>
          <a:xfrm>
            <a:off x="4441121" y="6084516"/>
            <a:ext cx="31019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Counting and Displaying Circuit</a:t>
            </a:r>
          </a:p>
        </p:txBody>
      </p:sp>
    </p:spTree>
    <p:extLst>
      <p:ext uri="{BB962C8B-B14F-4D97-AF65-F5344CB8AC3E}">
        <p14:creationId xmlns:p14="http://schemas.microsoft.com/office/powerpoint/2010/main" val="144425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300855" cy="1325563"/>
          </a:xfrm>
        </p:spPr>
        <p:txBody>
          <a:bodyPr/>
          <a:lstStyle/>
          <a:p>
            <a:r>
              <a:rPr lang="tr-TR" sz="4400" b="1" dirty="0"/>
              <a:t>LIMITING TRUTH TABLE</a:t>
            </a:r>
            <a:endParaRPr lang="en-US" dirty="0"/>
          </a:p>
        </p:txBody>
      </p:sp>
      <p:graphicFrame>
        <p:nvGraphicFramePr>
          <p:cNvPr id="4" name="İçerik Yer Tutucusu 3"/>
          <p:cNvGraphicFramePr>
            <a:graphicFrameLocks noGrp="1"/>
          </p:cNvGraphicFramePr>
          <p:nvPr>
            <p:ph idx="1"/>
          </p:nvPr>
        </p:nvGraphicFramePr>
        <p:xfrm>
          <a:off x="1527549" y="2050910"/>
          <a:ext cx="2980922" cy="3920400"/>
        </p:xfrm>
        <a:graphic>
          <a:graphicData uri="http://schemas.openxmlformats.org/drawingml/2006/table">
            <a:tbl>
              <a:tblPr firstRow="1" firstCol="1" bandRow="1"/>
              <a:tblGrid>
                <a:gridCol w="491908">
                  <a:extLst>
                    <a:ext uri="{9D8B030D-6E8A-4147-A177-3AD203B41FA5}">
                      <a16:colId xmlns:a16="http://schemas.microsoft.com/office/drawing/2014/main" val="2726484706"/>
                    </a:ext>
                  </a:extLst>
                </a:gridCol>
                <a:gridCol w="525069">
                  <a:extLst>
                    <a:ext uri="{9D8B030D-6E8A-4147-A177-3AD203B41FA5}">
                      <a16:colId xmlns:a16="http://schemas.microsoft.com/office/drawing/2014/main" val="2638479222"/>
                    </a:ext>
                  </a:extLst>
                </a:gridCol>
                <a:gridCol w="525069">
                  <a:extLst>
                    <a:ext uri="{9D8B030D-6E8A-4147-A177-3AD203B41FA5}">
                      <a16:colId xmlns:a16="http://schemas.microsoft.com/office/drawing/2014/main" val="2985685211"/>
                    </a:ext>
                  </a:extLst>
                </a:gridCol>
                <a:gridCol w="525069">
                  <a:extLst>
                    <a:ext uri="{9D8B030D-6E8A-4147-A177-3AD203B41FA5}">
                      <a16:colId xmlns:a16="http://schemas.microsoft.com/office/drawing/2014/main" val="3155621302"/>
                    </a:ext>
                  </a:extLst>
                </a:gridCol>
                <a:gridCol w="913807">
                  <a:extLst>
                    <a:ext uri="{9D8B030D-6E8A-4147-A177-3AD203B41FA5}">
                      <a16:colId xmlns:a16="http://schemas.microsoft.com/office/drawing/2014/main" val="2657583406"/>
                    </a:ext>
                  </a:extLst>
                </a:gridCol>
              </a:tblGrid>
              <a:tr h="356400">
                <a:tc gridSpan="5">
                  <a:txBody>
                    <a:bodyPr/>
                    <a:lstStyle/>
                    <a:p>
                      <a:pPr>
                        <a:spcAft>
                          <a:spcPts val="0"/>
                        </a:spcAft>
                      </a:pPr>
                      <a:r>
                        <a:rPr lang="en-US" sz="1600" dirty="0">
                          <a:solidFill>
                            <a:schemeClr val="bg1"/>
                          </a:solidFill>
                          <a:effectLst/>
                          <a:latin typeface="Arial" panose="020B0604020202020204" pitchFamily="34" charset="0"/>
                          <a:ea typeface="Times New Roman" panose="02020603050405020304" pitchFamily="18" charset="0"/>
                        </a:rPr>
                        <a:t>Truth Table of Limiting</a:t>
                      </a:r>
                      <a:endParaRPr lang="en-US" sz="16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4318895"/>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A</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B</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C</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D</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Output</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100253"/>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385329"/>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2115349"/>
                  </a:ext>
                </a:extLst>
              </a:tr>
              <a:tr h="356400">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789064"/>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486150"/>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681026"/>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3042790"/>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4174899"/>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028208"/>
                  </a:ext>
                </a:extLst>
              </a:tr>
              <a:tr h="356400">
                <a:tc>
                  <a:txBody>
                    <a:bodyPr/>
                    <a:lstStyle/>
                    <a:p>
                      <a:pPr>
                        <a:spcAft>
                          <a:spcPts val="0"/>
                        </a:spcAft>
                      </a:pPr>
                      <a:r>
                        <a:rPr lang="en-US" sz="1400">
                          <a:effectLst/>
                          <a:latin typeface="Arial" panose="020B0604020202020204" pitchFamily="34" charset="0"/>
                          <a:ea typeface="Times New Roman" panose="02020603050405020304" pitchFamily="18" charset="0"/>
                        </a:rPr>
                        <a:t>1</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0</a:t>
                      </a:r>
                      <a:endParaRPr lang="en-US" sz="1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188821"/>
                  </a:ext>
                </a:extLst>
              </a:tr>
            </a:tbl>
          </a:graphicData>
        </a:graphic>
      </p:graphicFrame>
      <p:graphicFrame>
        <p:nvGraphicFramePr>
          <p:cNvPr id="5" name="Tablo 4"/>
          <p:cNvGraphicFramePr>
            <a:graphicFrameLocks noGrp="1"/>
          </p:cNvGraphicFramePr>
          <p:nvPr>
            <p:extLst>
              <p:ext uri="{D42A27DB-BD31-4B8C-83A1-F6EECF244321}">
                <p14:modId xmlns:p14="http://schemas.microsoft.com/office/powerpoint/2010/main" val="558528648"/>
              </p:ext>
            </p:extLst>
          </p:nvPr>
        </p:nvGraphicFramePr>
        <p:xfrm>
          <a:off x="6985058" y="2050910"/>
          <a:ext cx="3211887" cy="2161310"/>
        </p:xfrm>
        <a:graphic>
          <a:graphicData uri="http://schemas.openxmlformats.org/drawingml/2006/table">
            <a:tbl>
              <a:tblPr firstRow="1" firstCol="1" bandRow="1"/>
              <a:tblGrid>
                <a:gridCol w="966727">
                  <a:extLst>
                    <a:ext uri="{9D8B030D-6E8A-4147-A177-3AD203B41FA5}">
                      <a16:colId xmlns:a16="http://schemas.microsoft.com/office/drawing/2014/main" val="1739227937"/>
                    </a:ext>
                  </a:extLst>
                </a:gridCol>
                <a:gridCol w="621656">
                  <a:extLst>
                    <a:ext uri="{9D8B030D-6E8A-4147-A177-3AD203B41FA5}">
                      <a16:colId xmlns:a16="http://schemas.microsoft.com/office/drawing/2014/main" val="3614474798"/>
                    </a:ext>
                  </a:extLst>
                </a:gridCol>
                <a:gridCol w="622534">
                  <a:extLst>
                    <a:ext uri="{9D8B030D-6E8A-4147-A177-3AD203B41FA5}">
                      <a16:colId xmlns:a16="http://schemas.microsoft.com/office/drawing/2014/main" val="1877794245"/>
                    </a:ext>
                  </a:extLst>
                </a:gridCol>
                <a:gridCol w="500485">
                  <a:extLst>
                    <a:ext uri="{9D8B030D-6E8A-4147-A177-3AD203B41FA5}">
                      <a16:colId xmlns:a16="http://schemas.microsoft.com/office/drawing/2014/main" val="417546615"/>
                    </a:ext>
                  </a:extLst>
                </a:gridCol>
                <a:gridCol w="500485">
                  <a:extLst>
                    <a:ext uri="{9D8B030D-6E8A-4147-A177-3AD203B41FA5}">
                      <a16:colId xmlns:a16="http://schemas.microsoft.com/office/drawing/2014/main" val="1373860993"/>
                    </a:ext>
                  </a:extLst>
                </a:gridCol>
              </a:tblGrid>
              <a:tr h="405430">
                <a:tc gridSpan="5">
                  <a:txBody>
                    <a:bodyPr/>
                    <a:lstStyle/>
                    <a:p>
                      <a:pPr>
                        <a:spcAft>
                          <a:spcPts val="0"/>
                        </a:spcAft>
                      </a:pPr>
                      <a:r>
                        <a:rPr lang="en-US" sz="1600" b="0" dirty="0" err="1">
                          <a:solidFill>
                            <a:schemeClr val="bg1"/>
                          </a:solidFill>
                          <a:effectLst/>
                          <a:latin typeface="Arial" panose="020B0604020202020204" pitchFamily="34" charset="0"/>
                          <a:ea typeface="Times New Roman" panose="02020603050405020304" pitchFamily="18" charset="0"/>
                        </a:rPr>
                        <a:t>Karnaugh</a:t>
                      </a:r>
                      <a:r>
                        <a:rPr lang="en-US" sz="1600" b="0" dirty="0">
                          <a:solidFill>
                            <a:schemeClr val="bg1"/>
                          </a:solidFill>
                          <a:effectLst/>
                          <a:latin typeface="Arial" panose="020B0604020202020204" pitchFamily="34" charset="0"/>
                          <a:ea typeface="Times New Roman" panose="02020603050405020304" pitchFamily="18" charset="0"/>
                        </a:rPr>
                        <a:t>-Map of Limiting</a:t>
                      </a:r>
                      <a:endParaRPr lang="en-US" sz="1600" b="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6533126"/>
                  </a:ext>
                </a:extLst>
              </a:tr>
              <a:tr h="351176">
                <a:tc>
                  <a:txBody>
                    <a:bodyPr/>
                    <a:lstStyle/>
                    <a:p>
                      <a:pPr>
                        <a:spcAft>
                          <a:spcPts val="0"/>
                        </a:spcAft>
                      </a:pPr>
                      <a:r>
                        <a:rPr lang="en-US" sz="1400" b="0" dirty="0">
                          <a:effectLst/>
                          <a:latin typeface="Arial" panose="020B0604020202020204" pitchFamily="34" charset="0"/>
                          <a:ea typeface="Times New Roman" panose="02020603050405020304" pitchFamily="18" charset="0"/>
                        </a:rPr>
                        <a:t>AB/CD</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01</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11</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10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971048"/>
                  </a:ext>
                </a:extLst>
              </a:tr>
              <a:tr h="351176">
                <a:tc>
                  <a:txBody>
                    <a:bodyPr/>
                    <a:lstStyle/>
                    <a:p>
                      <a:pPr>
                        <a:spcAft>
                          <a:spcPts val="0"/>
                        </a:spcAft>
                      </a:pPr>
                      <a:r>
                        <a:rPr lang="en-US" sz="1400" b="0" dirty="0">
                          <a:effectLst/>
                          <a:latin typeface="Arial" panose="020B0604020202020204" pitchFamily="34" charset="0"/>
                          <a:ea typeface="Times New Roman" panose="02020603050405020304" pitchFamily="18" charset="0"/>
                        </a:rPr>
                        <a:t>00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42034"/>
                  </a:ext>
                </a:extLst>
              </a:tr>
              <a:tr h="351176">
                <a:tc>
                  <a:txBody>
                    <a:bodyPr/>
                    <a:lstStyle/>
                    <a:p>
                      <a:pPr>
                        <a:spcAft>
                          <a:spcPts val="0"/>
                        </a:spcAft>
                      </a:pPr>
                      <a:r>
                        <a:rPr lang="en-US" sz="1400" b="0">
                          <a:effectLst/>
                          <a:latin typeface="Arial" panose="020B0604020202020204" pitchFamily="34" charset="0"/>
                          <a:ea typeface="Times New Roman" panose="02020603050405020304" pitchFamily="18" charset="0"/>
                        </a:rPr>
                        <a:t>01</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521158"/>
                  </a:ext>
                </a:extLst>
              </a:tr>
              <a:tr h="351176">
                <a:tc>
                  <a:txBody>
                    <a:bodyPr/>
                    <a:lstStyle/>
                    <a:p>
                      <a:pPr>
                        <a:spcAft>
                          <a:spcPts val="0"/>
                        </a:spcAft>
                      </a:pPr>
                      <a:r>
                        <a:rPr lang="en-US" sz="1400" b="0">
                          <a:effectLst/>
                          <a:latin typeface="Arial" panose="020B0604020202020204" pitchFamily="34" charset="0"/>
                          <a:ea typeface="Times New Roman" panose="02020603050405020304" pitchFamily="18" charset="0"/>
                        </a:rPr>
                        <a:t>11</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15128"/>
                  </a:ext>
                </a:extLst>
              </a:tr>
              <a:tr h="351176">
                <a:tc>
                  <a:txBody>
                    <a:bodyPr/>
                    <a:lstStyle/>
                    <a:p>
                      <a:pPr>
                        <a:spcAft>
                          <a:spcPts val="0"/>
                        </a:spcAft>
                      </a:pPr>
                      <a:r>
                        <a:rPr lang="en-US" sz="1400" b="0" dirty="0">
                          <a:effectLst/>
                          <a:latin typeface="Arial" panose="020B0604020202020204" pitchFamily="34" charset="0"/>
                          <a:ea typeface="Times New Roman" panose="02020603050405020304" pitchFamily="18" charset="0"/>
                        </a:rPr>
                        <a:t>10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0</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a:effectLst/>
                          <a:latin typeface="Arial" panose="020B0604020202020204" pitchFamily="34" charset="0"/>
                          <a:ea typeface="Times New Roman" panose="02020603050405020304" pitchFamily="18" charset="0"/>
                        </a:rPr>
                        <a:t>1</a:t>
                      </a:r>
                      <a:endParaRPr lang="en-US" sz="14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dirty="0">
                          <a:effectLst/>
                          <a:latin typeface="Arial" panose="020B0604020202020204" pitchFamily="34" charset="0"/>
                          <a:ea typeface="Times New Roman" panose="02020603050405020304" pitchFamily="18" charset="0"/>
                        </a:rPr>
                        <a:t>0</a:t>
                      </a:r>
                      <a:endParaRPr lang="en-US" sz="14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5262235"/>
                  </a:ext>
                </a:extLst>
              </a:tr>
            </a:tbl>
          </a:graphicData>
        </a:graphic>
      </p:graphicFrame>
      <p:sp>
        <p:nvSpPr>
          <p:cNvPr id="6" name="Sağ Ok 5"/>
          <p:cNvSpPr/>
          <p:nvPr/>
        </p:nvSpPr>
        <p:spPr>
          <a:xfrm>
            <a:off x="4970909" y="3131565"/>
            <a:ext cx="1302327" cy="304800"/>
          </a:xfrm>
          <a:prstGeom prst="rightArrow">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o 2"/>
          <p:cNvGraphicFramePr>
            <a:graphicFrameLocks noGrp="1"/>
          </p:cNvGraphicFramePr>
          <p:nvPr>
            <p:extLst>
              <p:ext uri="{D42A27DB-BD31-4B8C-83A1-F6EECF244321}">
                <p14:modId xmlns:p14="http://schemas.microsoft.com/office/powerpoint/2010/main" val="3974940571"/>
              </p:ext>
            </p:extLst>
          </p:nvPr>
        </p:nvGraphicFramePr>
        <p:xfrm>
          <a:off x="1527550" y="5971309"/>
          <a:ext cx="2980923" cy="360223"/>
        </p:xfrm>
        <a:graphic>
          <a:graphicData uri="http://schemas.openxmlformats.org/drawingml/2006/table">
            <a:tbl>
              <a:tblPr firstRow="1" firstCol="1" bandRow="1"/>
              <a:tblGrid>
                <a:gridCol w="491907">
                  <a:extLst>
                    <a:ext uri="{9D8B030D-6E8A-4147-A177-3AD203B41FA5}">
                      <a16:colId xmlns:a16="http://schemas.microsoft.com/office/drawing/2014/main" val="2308832194"/>
                    </a:ext>
                  </a:extLst>
                </a:gridCol>
                <a:gridCol w="525070">
                  <a:extLst>
                    <a:ext uri="{9D8B030D-6E8A-4147-A177-3AD203B41FA5}">
                      <a16:colId xmlns:a16="http://schemas.microsoft.com/office/drawing/2014/main" val="3499156880"/>
                    </a:ext>
                  </a:extLst>
                </a:gridCol>
                <a:gridCol w="525070">
                  <a:extLst>
                    <a:ext uri="{9D8B030D-6E8A-4147-A177-3AD203B41FA5}">
                      <a16:colId xmlns:a16="http://schemas.microsoft.com/office/drawing/2014/main" val="1844700346"/>
                    </a:ext>
                  </a:extLst>
                </a:gridCol>
                <a:gridCol w="525070">
                  <a:extLst>
                    <a:ext uri="{9D8B030D-6E8A-4147-A177-3AD203B41FA5}">
                      <a16:colId xmlns:a16="http://schemas.microsoft.com/office/drawing/2014/main" val="1707049847"/>
                    </a:ext>
                  </a:extLst>
                </a:gridCol>
                <a:gridCol w="913806">
                  <a:extLst>
                    <a:ext uri="{9D8B030D-6E8A-4147-A177-3AD203B41FA5}">
                      <a16:colId xmlns:a16="http://schemas.microsoft.com/office/drawing/2014/main" val="1568003812"/>
                    </a:ext>
                  </a:extLst>
                </a:gridCol>
              </a:tblGrid>
              <a:tr h="360223">
                <a:tc>
                  <a:txBody>
                    <a:bodyPr/>
                    <a:lstStyle/>
                    <a:p>
                      <a:pPr>
                        <a:spcAft>
                          <a:spcPts val="0"/>
                        </a:spcAft>
                      </a:pPr>
                      <a:r>
                        <a:rPr lang="en-US" sz="1400" dirty="0">
                          <a:effectLst/>
                          <a:latin typeface="Arial" panose="020B0604020202020204" pitchFamily="34" charset="0"/>
                          <a:ea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0</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285620"/>
                  </a:ext>
                </a:extLst>
              </a:tr>
            </a:tbl>
          </a:graphicData>
        </a:graphic>
      </p:graphicFrame>
      <p:sp>
        <p:nvSpPr>
          <p:cNvPr id="7" name="Dikdörtgen 6"/>
          <p:cNvSpPr/>
          <p:nvPr/>
        </p:nvSpPr>
        <p:spPr>
          <a:xfrm>
            <a:off x="6985058" y="4572442"/>
            <a:ext cx="3298082" cy="338554"/>
          </a:xfrm>
          <a:prstGeom prst="rect">
            <a:avLst/>
          </a:prstGeom>
        </p:spPr>
        <p:txBody>
          <a:bodyPr wrap="none">
            <a:spAutoFit/>
          </a:bodyPr>
          <a:lstStyle/>
          <a:p>
            <a:r>
              <a:rPr lang="en-US" sz="1600" b="1" dirty="0">
                <a:latin typeface="Arial" panose="020B0604020202020204" pitchFamily="34" charset="0"/>
                <a:ea typeface="Times New Roman" panose="02020603050405020304" pitchFamily="18" charset="0"/>
              </a:rPr>
              <a:t>Function of limiting </a:t>
            </a:r>
            <a:r>
              <a:rPr lang="en-US" sz="1600" b="1" dirty="0">
                <a:latin typeface="Arial" panose="020B0604020202020204" pitchFamily="34" charset="0"/>
                <a:ea typeface="Times New Roman" panose="02020603050405020304" pitchFamily="18" charset="0"/>
                <a:cs typeface="Arial" panose="020B0604020202020204" pitchFamily="34" charset="0"/>
                <a:sym typeface="Wingdings" panose="05000000000000000000" pitchFamily="2" charset="2"/>
              </a:rPr>
              <a:t></a:t>
            </a:r>
            <a:r>
              <a:rPr lang="en-US" sz="1600" b="1" dirty="0">
                <a:latin typeface="Arial" panose="020B0604020202020204" pitchFamily="34" charset="0"/>
                <a:ea typeface="Times New Roman" panose="02020603050405020304" pitchFamily="18" charset="0"/>
              </a:rPr>
              <a:t> A.B’.C’.D</a:t>
            </a:r>
            <a:endParaRPr lang="en-US" sz="1600" b="1" dirty="0"/>
          </a:p>
        </p:txBody>
      </p:sp>
    </p:spTree>
    <p:extLst>
      <p:ext uri="{BB962C8B-B14F-4D97-AF65-F5344CB8AC3E}">
        <p14:creationId xmlns:p14="http://schemas.microsoft.com/office/powerpoint/2010/main" val="3636237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b="1" dirty="0"/>
              <a:t>DESİGN TARGETS AND TEST RESULTS</a:t>
            </a:r>
            <a:endParaRPr lang="en-US" dirty="0"/>
          </a:p>
        </p:txBody>
      </p:sp>
      <p:graphicFrame>
        <p:nvGraphicFramePr>
          <p:cNvPr id="4" name="İçerik Yer Tutucusu 3"/>
          <p:cNvGraphicFramePr>
            <a:graphicFrameLocks noGrp="1"/>
          </p:cNvGraphicFramePr>
          <p:nvPr>
            <p:ph idx="1"/>
          </p:nvPr>
        </p:nvGraphicFramePr>
        <p:xfrm>
          <a:off x="434311" y="3215973"/>
          <a:ext cx="5426162" cy="1457960"/>
        </p:xfrm>
        <a:graphic>
          <a:graphicData uri="http://schemas.openxmlformats.org/drawingml/2006/table">
            <a:tbl>
              <a:tblPr/>
              <a:tblGrid>
                <a:gridCol w="3494596">
                  <a:extLst>
                    <a:ext uri="{9D8B030D-6E8A-4147-A177-3AD203B41FA5}">
                      <a16:colId xmlns:a16="http://schemas.microsoft.com/office/drawing/2014/main" val="1435332514"/>
                    </a:ext>
                  </a:extLst>
                </a:gridCol>
                <a:gridCol w="644288">
                  <a:extLst>
                    <a:ext uri="{9D8B030D-6E8A-4147-A177-3AD203B41FA5}">
                      <a16:colId xmlns:a16="http://schemas.microsoft.com/office/drawing/2014/main" val="2443142378"/>
                    </a:ext>
                  </a:extLst>
                </a:gridCol>
                <a:gridCol w="643639">
                  <a:extLst>
                    <a:ext uri="{9D8B030D-6E8A-4147-A177-3AD203B41FA5}">
                      <a16:colId xmlns:a16="http://schemas.microsoft.com/office/drawing/2014/main" val="1845160626"/>
                    </a:ext>
                  </a:extLst>
                </a:gridCol>
                <a:gridCol w="643639">
                  <a:extLst>
                    <a:ext uri="{9D8B030D-6E8A-4147-A177-3AD203B41FA5}">
                      <a16:colId xmlns:a16="http://schemas.microsoft.com/office/drawing/2014/main" val="2855858675"/>
                    </a:ext>
                  </a:extLst>
                </a:gridCol>
              </a:tblGrid>
              <a:tr h="318235">
                <a:tc gridSpan="4">
                  <a:txBody>
                    <a:bodyPr/>
                    <a:lstStyle/>
                    <a:p>
                      <a:pPr algn="ctr">
                        <a:spcAft>
                          <a:spcPts val="0"/>
                        </a:spcAft>
                      </a:pPr>
                      <a:r>
                        <a:rPr lang="en-US" sz="1400" b="1" dirty="0">
                          <a:solidFill>
                            <a:schemeClr val="bg1"/>
                          </a:solidFill>
                          <a:effectLst/>
                          <a:latin typeface="Arial" panose="020B0604020202020204" pitchFamily="34" charset="0"/>
                          <a:ea typeface="Times New Roman" panose="02020603050405020304" pitchFamily="18" charset="0"/>
                        </a:rPr>
                        <a:t>Display Design Targets</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2581978"/>
                  </a:ext>
                </a:extLst>
              </a:tr>
              <a:tr h="318235">
                <a:tc>
                  <a:txBody>
                    <a:bodyPr/>
                    <a:lstStyle/>
                    <a:p>
                      <a:pPr>
                        <a:spcAft>
                          <a:spcPts val="0"/>
                        </a:spcAft>
                      </a:pPr>
                      <a:r>
                        <a:rPr lang="en-US" sz="1200" b="1" dirty="0">
                          <a:effectLst/>
                          <a:latin typeface="Arial" panose="020B0604020202020204" pitchFamily="34" charset="0"/>
                          <a:ea typeface="Times New Roman" panose="02020603050405020304" pitchFamily="18" charset="0"/>
                        </a:rPr>
                        <a:t>Description of design target</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Arial" panose="020B0604020202020204" pitchFamily="34" charset="0"/>
                          <a:ea typeface="Times New Roman" panose="02020603050405020304" pitchFamily="18" charset="0"/>
                        </a:rPr>
                        <a:t>Min.</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Arial" panose="020B0604020202020204" pitchFamily="34" charset="0"/>
                          <a:ea typeface="Times New Roman" panose="02020603050405020304" pitchFamily="18" charset="0"/>
                        </a:rPr>
                        <a:t>Max.</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Arial" panose="020B0604020202020204" pitchFamily="34" charset="0"/>
                          <a:ea typeface="Times New Roman" panose="02020603050405020304" pitchFamily="18" charset="0"/>
                        </a:rPr>
                        <a:t>Unit</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8282371"/>
                  </a:ext>
                </a:extLst>
              </a:tr>
              <a:tr h="273830">
                <a:tc>
                  <a:txBody>
                    <a:bodyPr/>
                    <a:lstStyle/>
                    <a:p>
                      <a:pPr>
                        <a:spcAft>
                          <a:spcPts val="0"/>
                        </a:spcAft>
                      </a:pPr>
                      <a:r>
                        <a:rPr lang="en-US" sz="1200" b="1" dirty="0">
                          <a:effectLst/>
                          <a:latin typeface="Arial" panose="020B0604020202020204" pitchFamily="34" charset="0"/>
                          <a:ea typeface="Times New Roman" panose="02020603050405020304" pitchFamily="18" charset="0"/>
                        </a:rPr>
                        <a:t>Forward Voltage</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2.28</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2.52</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Arial" panose="020B0604020202020204" pitchFamily="34" charset="0"/>
                          <a:ea typeface="Times New Roman" panose="02020603050405020304" pitchFamily="18" charset="0"/>
                        </a:rPr>
                        <a:t>V</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992922"/>
                  </a:ext>
                </a:extLst>
              </a:tr>
              <a:tr h="273830">
                <a:tc>
                  <a:txBody>
                    <a:bodyPr/>
                    <a:lstStyle/>
                    <a:p>
                      <a:pPr>
                        <a:spcAft>
                          <a:spcPts val="0"/>
                        </a:spcAft>
                      </a:pPr>
                      <a:r>
                        <a:rPr lang="en-US" sz="1200" b="1" dirty="0">
                          <a:effectLst/>
                          <a:latin typeface="Arial" panose="020B0604020202020204" pitchFamily="34" charset="0"/>
                          <a:ea typeface="Times New Roman" panose="02020603050405020304" pitchFamily="18" charset="0"/>
                        </a:rPr>
                        <a:t>Segment of current (If)</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19</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21</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mA</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444430"/>
                  </a:ext>
                </a:extLst>
              </a:tr>
              <a:tr h="273830">
                <a:tc>
                  <a:txBody>
                    <a:bodyPr/>
                    <a:lstStyle/>
                    <a:p>
                      <a:pPr>
                        <a:spcAft>
                          <a:spcPts val="0"/>
                        </a:spcAft>
                      </a:pPr>
                      <a:r>
                        <a:rPr lang="en-US" sz="1200" b="1">
                          <a:effectLst/>
                          <a:latin typeface="Arial" panose="020B0604020202020204" pitchFamily="34" charset="0"/>
                          <a:ea typeface="Times New Roman" panose="02020603050405020304" pitchFamily="18" charset="0"/>
                        </a:rPr>
                        <a:t>Resistors between 7447 and 7 segment BCD</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123.5</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136.5</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effectLst/>
                          <a:latin typeface="Arial" panose="020B0604020202020204" pitchFamily="34" charset="0"/>
                          <a:ea typeface="Times New Roman" panose="02020603050405020304" pitchFamily="18" charset="0"/>
                        </a:rPr>
                        <a:t>Ω</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704160"/>
                  </a:ext>
                </a:extLst>
              </a:tr>
            </a:tbl>
          </a:graphicData>
        </a:graphic>
      </p:graphicFrame>
      <p:graphicFrame>
        <p:nvGraphicFramePr>
          <p:cNvPr id="6" name="Tablo 5"/>
          <p:cNvGraphicFramePr>
            <a:graphicFrameLocks noGrp="1"/>
          </p:cNvGraphicFramePr>
          <p:nvPr/>
        </p:nvGraphicFramePr>
        <p:xfrm>
          <a:off x="6289964" y="3215973"/>
          <a:ext cx="5617210" cy="1488440"/>
        </p:xfrm>
        <a:graphic>
          <a:graphicData uri="http://schemas.openxmlformats.org/drawingml/2006/table">
            <a:tbl>
              <a:tblPr/>
              <a:tblGrid>
                <a:gridCol w="2541270">
                  <a:extLst>
                    <a:ext uri="{9D8B030D-6E8A-4147-A177-3AD203B41FA5}">
                      <a16:colId xmlns:a16="http://schemas.microsoft.com/office/drawing/2014/main" val="1292298365"/>
                    </a:ext>
                  </a:extLst>
                </a:gridCol>
                <a:gridCol w="784225">
                  <a:extLst>
                    <a:ext uri="{9D8B030D-6E8A-4147-A177-3AD203B41FA5}">
                      <a16:colId xmlns:a16="http://schemas.microsoft.com/office/drawing/2014/main" val="3079199358"/>
                    </a:ext>
                  </a:extLst>
                </a:gridCol>
                <a:gridCol w="924560">
                  <a:extLst>
                    <a:ext uri="{9D8B030D-6E8A-4147-A177-3AD203B41FA5}">
                      <a16:colId xmlns:a16="http://schemas.microsoft.com/office/drawing/2014/main" val="2340230789"/>
                    </a:ext>
                  </a:extLst>
                </a:gridCol>
                <a:gridCol w="729615">
                  <a:extLst>
                    <a:ext uri="{9D8B030D-6E8A-4147-A177-3AD203B41FA5}">
                      <a16:colId xmlns:a16="http://schemas.microsoft.com/office/drawing/2014/main" val="1687875480"/>
                    </a:ext>
                  </a:extLst>
                </a:gridCol>
                <a:gridCol w="637540">
                  <a:extLst>
                    <a:ext uri="{9D8B030D-6E8A-4147-A177-3AD203B41FA5}">
                      <a16:colId xmlns:a16="http://schemas.microsoft.com/office/drawing/2014/main" val="3699913674"/>
                    </a:ext>
                  </a:extLst>
                </a:gridCol>
              </a:tblGrid>
              <a:tr h="0">
                <a:tc gridSpan="5">
                  <a:txBody>
                    <a:bodyPr/>
                    <a:lstStyle/>
                    <a:p>
                      <a:pPr algn="ctr">
                        <a:spcAft>
                          <a:spcPts val="0"/>
                        </a:spcAft>
                      </a:pPr>
                      <a:r>
                        <a:rPr lang="en-US" sz="1400" b="1" dirty="0">
                          <a:solidFill>
                            <a:schemeClr val="bg1"/>
                          </a:solidFill>
                          <a:effectLst/>
                          <a:latin typeface="Arial" panose="020B0604020202020204" pitchFamily="34" charset="0"/>
                          <a:ea typeface="Times New Roman" panose="02020603050405020304" pitchFamily="18" charset="0"/>
                        </a:rPr>
                        <a:t>Displaying Test Results</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8566428"/>
                  </a:ext>
                </a:extLst>
              </a:tr>
              <a:tr h="0">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Design target</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Measured value</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Calculated Value</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Unit</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%Error</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793084"/>
                  </a:ext>
                </a:extLst>
              </a:tr>
              <a:tr h="0">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Forward Voltage </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2.4</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2.35</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V</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2.08</a:t>
                      </a:r>
                      <a:endParaRPr lang="en-US" sz="12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176754"/>
                  </a:ext>
                </a:extLst>
              </a:tr>
              <a:tr h="0">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Segment of current(If)</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20</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20</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mA</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0</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271335"/>
                  </a:ext>
                </a:extLst>
              </a:tr>
              <a:tr h="0">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Resistors between 7447 and 7 segment BCD</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130</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130</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solidFill>
                            <a:srgbClr val="000000"/>
                          </a:solidFill>
                          <a:effectLst/>
                          <a:latin typeface="Arial" panose="020B0604020202020204" pitchFamily="34" charset="0"/>
                          <a:ea typeface="Times New Roman" panose="02020603050405020304" pitchFamily="18" charset="0"/>
                        </a:rPr>
                        <a:t>Ω</a:t>
                      </a:r>
                      <a:endParaRPr lang="en-US" sz="1200">
                        <a:effectLst/>
                        <a:latin typeface="Times New Roman" panose="02020603050405020304" pitchFamily="18" charset="0"/>
                        <a:ea typeface="Times New Roman" panose="02020603050405020304" pitchFamily="18" charset="0"/>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dirty="0">
                          <a:solidFill>
                            <a:srgbClr val="000000"/>
                          </a:solidFill>
                          <a:effectLst/>
                          <a:latin typeface="Arial" panose="020B0604020202020204" pitchFamily="34" charset="0"/>
                          <a:ea typeface="Times New Roman" panose="02020603050405020304" pitchFamily="18" charset="0"/>
                        </a:rPr>
                        <a:t>0</a:t>
                      </a:r>
                      <a:endParaRPr lang="en-US" sz="12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1542216"/>
                  </a:ext>
                </a:extLst>
              </a:tr>
            </a:tbl>
          </a:graphicData>
        </a:graphic>
      </p:graphicFrame>
    </p:spTree>
    <p:extLst>
      <p:ext uri="{BB962C8B-B14F-4D97-AF65-F5344CB8AC3E}">
        <p14:creationId xmlns:p14="http://schemas.microsoft.com/office/powerpoint/2010/main" val="219600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Blood in a test tube">
            <a:extLst>
              <a:ext uri="{FF2B5EF4-FFF2-40B4-BE49-F238E27FC236}">
                <a16:creationId xmlns:a16="http://schemas.microsoft.com/office/drawing/2014/main" id="{CAC27586-3B26-4BA6-B5B7-22D145827356}"/>
              </a:ext>
            </a:extLst>
          </p:cNvPr>
          <p:cNvPicPr>
            <a:picLocks noChangeAspect="1"/>
          </p:cNvPicPr>
          <p:nvPr/>
        </p:nvPicPr>
        <p:blipFill rotWithShape="1">
          <a:blip r:embed="rId2">
            <a:alphaModFix amt="50000"/>
          </a:blip>
          <a:srcRect t="2550" b="13180"/>
          <a:stretch/>
        </p:blipFill>
        <p:spPr>
          <a:xfrm>
            <a:off x="20" y="1"/>
            <a:ext cx="12191980" cy="6857999"/>
          </a:xfrm>
          <a:prstGeom prst="rect">
            <a:avLst/>
          </a:prstGeom>
        </p:spPr>
      </p:pic>
      <p:sp>
        <p:nvSpPr>
          <p:cNvPr id="2" name="Başlık 1">
            <a:extLst>
              <a:ext uri="{FF2B5EF4-FFF2-40B4-BE49-F238E27FC236}">
                <a16:creationId xmlns:a16="http://schemas.microsoft.com/office/drawing/2014/main" id="{B073B72D-CBA2-4722-95A5-A7FD55F1EC9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Conclusion</a:t>
            </a:r>
          </a:p>
        </p:txBody>
      </p:sp>
    </p:spTree>
    <p:extLst>
      <p:ext uri="{BB962C8B-B14F-4D97-AF65-F5344CB8AC3E}">
        <p14:creationId xmlns:p14="http://schemas.microsoft.com/office/powerpoint/2010/main" val="103660895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B316C66-580D-4DDB-A003-8BD7196E143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400" kern="1200" dirty="0">
                <a:solidFill>
                  <a:schemeClr val="bg1"/>
                </a:solidFill>
                <a:latin typeface="+mj-lt"/>
                <a:ea typeface="+mj-ea"/>
                <a:cs typeface="+mj-cs"/>
              </a:rPr>
              <a:t>Counting when Shaft rotating clockwise</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WhatsApp Video 2021-06-14 at 18.11.38">
            <a:hlinkClick r:id="" action="ppaction://media"/>
            <a:extLst>
              <a:ext uri="{FF2B5EF4-FFF2-40B4-BE49-F238E27FC236}">
                <a16:creationId xmlns:a16="http://schemas.microsoft.com/office/drawing/2014/main" id="{0A236492-116E-47F9-82C3-4BB7A3680B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30718" y="2427541"/>
            <a:ext cx="7075465" cy="3997637"/>
          </a:xfrm>
          <a:prstGeom prst="rect">
            <a:avLst/>
          </a:prstGeom>
        </p:spPr>
      </p:pic>
    </p:spTree>
    <p:extLst>
      <p:ext uri="{BB962C8B-B14F-4D97-AF65-F5344CB8AC3E}">
        <p14:creationId xmlns:p14="http://schemas.microsoft.com/office/powerpoint/2010/main" val="40044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Başlık 1">
            <a:extLst>
              <a:ext uri="{FF2B5EF4-FFF2-40B4-BE49-F238E27FC236}">
                <a16:creationId xmlns:a16="http://schemas.microsoft.com/office/drawing/2014/main" id="{E9F10C29-2A68-4240-B748-F62195DD0443}"/>
              </a:ext>
            </a:extLst>
          </p:cNvPr>
          <p:cNvSpPr>
            <a:spLocks noGrp="1"/>
          </p:cNvSpPr>
          <p:nvPr>
            <p:ph type="title"/>
          </p:nvPr>
        </p:nvSpPr>
        <p:spPr>
          <a:xfrm>
            <a:off x="3587727" y="4678176"/>
            <a:ext cx="3947420" cy="1777829"/>
          </a:xfrm>
        </p:spPr>
        <p:txBody>
          <a:bodyPr>
            <a:normAutofit/>
          </a:bodyPr>
          <a:lstStyle/>
          <a:p>
            <a:r>
              <a:rPr lang="tr-TR" sz="4000" dirty="0" err="1"/>
              <a:t>Introduction</a:t>
            </a:r>
            <a:endParaRPr lang="tr-TR" sz="4000" dirty="0"/>
          </a:p>
        </p:txBody>
      </p:sp>
      <p:sp>
        <p:nvSpPr>
          <p:cNvPr id="40" name="Freeform: Shape 3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0" name="İçerik Yer Tutucusu 6">
            <a:extLst>
              <a:ext uri="{FF2B5EF4-FFF2-40B4-BE49-F238E27FC236}">
                <a16:creationId xmlns:a16="http://schemas.microsoft.com/office/drawing/2014/main" id="{89B5596A-0CF7-4BF9-AC33-2A0B331A14B6}"/>
              </a:ext>
            </a:extLst>
          </p:cNvPr>
          <p:cNvPicPr>
            <a:picLocks noChangeAspect="1"/>
          </p:cNvPicPr>
          <p:nvPr/>
        </p:nvPicPr>
        <p:blipFill>
          <a:blip r:embed="rId3"/>
          <a:stretch>
            <a:fillRect/>
          </a:stretch>
        </p:blipFill>
        <p:spPr>
          <a:xfrm>
            <a:off x="643467" y="891750"/>
            <a:ext cx="10914060" cy="2919510"/>
          </a:xfrm>
          <a:prstGeom prst="rect">
            <a:avLst/>
          </a:prstGeom>
        </p:spPr>
      </p:pic>
      <p:sp>
        <p:nvSpPr>
          <p:cNvPr id="14" name="Content Placeholder 13">
            <a:extLst>
              <a:ext uri="{FF2B5EF4-FFF2-40B4-BE49-F238E27FC236}">
                <a16:creationId xmlns:a16="http://schemas.microsoft.com/office/drawing/2014/main" id="{69448CDB-8778-45C5-B7BC-284CCC24EB36}"/>
              </a:ext>
            </a:extLst>
          </p:cNvPr>
          <p:cNvSpPr>
            <a:spLocks noGrp="1"/>
          </p:cNvSpPr>
          <p:nvPr>
            <p:ph idx="1"/>
          </p:nvPr>
        </p:nvSpPr>
        <p:spPr>
          <a:xfrm>
            <a:off x="5118447" y="4767660"/>
            <a:ext cx="6281873" cy="1770300"/>
          </a:xfrm>
        </p:spPr>
        <p:txBody>
          <a:bodyPr anchor="ctr">
            <a:normAutofit/>
          </a:bodyPr>
          <a:lstStyle/>
          <a:p>
            <a:endParaRPr lang="en-US" sz="1800"/>
          </a:p>
        </p:txBody>
      </p:sp>
    </p:spTree>
    <p:extLst>
      <p:ext uri="{BB962C8B-B14F-4D97-AF65-F5344CB8AC3E}">
        <p14:creationId xmlns:p14="http://schemas.microsoft.com/office/powerpoint/2010/main" val="34066018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FA652A-CCF2-4A05-9C05-6B7A50068C06}"/>
              </a:ext>
            </a:extLst>
          </p:cNvPr>
          <p:cNvSpPr>
            <a:spLocks noGrp="1"/>
          </p:cNvSpPr>
          <p:nvPr>
            <p:ph type="title"/>
          </p:nvPr>
        </p:nvSpPr>
        <p:spPr>
          <a:xfrm>
            <a:off x="0" y="498221"/>
            <a:ext cx="12438925" cy="930447"/>
          </a:xfrm>
          <a:prstGeom prst="ellipse">
            <a:avLst/>
          </a:prstGeom>
        </p:spPr>
        <p:txBody>
          <a:bodyPr vert="horz" lIns="91440" tIns="45720" rIns="91440" bIns="45720" rtlCol="0" anchor="b">
            <a:noAutofit/>
          </a:bodyPr>
          <a:lstStyle/>
          <a:p>
            <a:pPr algn="ctr"/>
            <a:r>
              <a:rPr lang="en-US" sz="3400" kern="1200" dirty="0">
                <a:solidFill>
                  <a:schemeClr val="bg1"/>
                </a:solidFill>
                <a:latin typeface="+mj-lt"/>
                <a:ea typeface="+mj-ea"/>
                <a:cs typeface="+mj-cs"/>
              </a:rPr>
              <a:t>Counting when Shaft </a:t>
            </a:r>
            <a:r>
              <a:rPr lang="tr-TR" sz="3400" kern="1200" dirty="0">
                <a:solidFill>
                  <a:schemeClr val="bg1"/>
                </a:solidFill>
                <a:latin typeface="+mj-lt"/>
                <a:ea typeface="+mj-ea"/>
                <a:cs typeface="+mj-cs"/>
              </a:rPr>
              <a:t>R</a:t>
            </a:r>
            <a:r>
              <a:rPr lang="en-US" sz="3400" kern="1200" dirty="0" err="1">
                <a:solidFill>
                  <a:schemeClr val="bg1"/>
                </a:solidFill>
                <a:latin typeface="+mj-lt"/>
                <a:ea typeface="+mj-ea"/>
                <a:cs typeface="+mj-cs"/>
              </a:rPr>
              <a:t>otating</a:t>
            </a:r>
            <a:r>
              <a:rPr lang="en-US" sz="3400" kern="1200" dirty="0">
                <a:solidFill>
                  <a:schemeClr val="bg1"/>
                </a:solidFill>
                <a:latin typeface="+mj-lt"/>
                <a:ea typeface="+mj-ea"/>
                <a:cs typeface="+mj-cs"/>
              </a:rPr>
              <a:t> </a:t>
            </a:r>
            <a:r>
              <a:rPr lang="tr-TR" sz="3400" dirty="0">
                <a:solidFill>
                  <a:schemeClr val="bg1"/>
                </a:solidFill>
              </a:rPr>
              <a:t>C</a:t>
            </a:r>
            <a:r>
              <a:rPr lang="tr-TR" sz="3400" kern="1200" dirty="0">
                <a:solidFill>
                  <a:schemeClr val="bg1"/>
                </a:solidFill>
                <a:latin typeface="+mj-lt"/>
                <a:ea typeface="+mj-ea"/>
                <a:cs typeface="+mj-cs"/>
              </a:rPr>
              <a:t>ounter</a:t>
            </a:r>
            <a:r>
              <a:rPr lang="en-US" sz="3400" kern="1200" dirty="0">
                <a:solidFill>
                  <a:schemeClr val="bg1"/>
                </a:solidFill>
                <a:latin typeface="+mj-lt"/>
                <a:ea typeface="+mj-ea"/>
                <a:cs typeface="+mj-cs"/>
              </a:rPr>
              <a:t>clockwise</a:t>
            </a:r>
          </a:p>
        </p:txBody>
      </p:sp>
      <p:cxnSp>
        <p:nvCxnSpPr>
          <p:cNvPr id="20" name="Straight Connector 1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WhatsApp Video 2021-06-14 at 18.08.51">
            <a:hlinkClick r:id="" action="ppaction://media"/>
            <a:extLst>
              <a:ext uri="{FF2B5EF4-FFF2-40B4-BE49-F238E27FC236}">
                <a16:creationId xmlns:a16="http://schemas.microsoft.com/office/drawing/2014/main" id="{85CFB08A-CCE8-44F3-A5DE-853BBE8C07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30718" y="2427541"/>
            <a:ext cx="7075465" cy="3997637"/>
          </a:xfrm>
          <a:prstGeom prst="rect">
            <a:avLst/>
          </a:prstGeom>
        </p:spPr>
      </p:pic>
    </p:spTree>
    <p:extLst>
      <p:ext uri="{BB962C8B-B14F-4D97-AF65-F5344CB8AC3E}">
        <p14:creationId xmlns:p14="http://schemas.microsoft.com/office/powerpoint/2010/main" val="16755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sz="5400" b="1" dirty="0"/>
              <a:t>Component </a:t>
            </a:r>
            <a:r>
              <a:rPr lang="tr-TR" sz="5400" b="1" dirty="0" err="1"/>
              <a:t>List</a:t>
            </a:r>
            <a:endParaRPr lang="en-US" sz="5400" b="1" dirty="0"/>
          </a:p>
        </p:txBody>
      </p:sp>
      <p:graphicFrame>
        <p:nvGraphicFramePr>
          <p:cNvPr id="4" name="İçerik Yer Tutucusu 3"/>
          <p:cNvGraphicFramePr>
            <a:graphicFrameLocks noGrp="1"/>
          </p:cNvGraphicFramePr>
          <p:nvPr>
            <p:ph idx="1"/>
          </p:nvPr>
        </p:nvGraphicFramePr>
        <p:xfrm>
          <a:off x="1974273" y="1912361"/>
          <a:ext cx="8243454" cy="3699162"/>
        </p:xfrm>
        <a:graphic>
          <a:graphicData uri="http://schemas.openxmlformats.org/drawingml/2006/table">
            <a:tbl>
              <a:tblPr/>
              <a:tblGrid>
                <a:gridCol w="3414156">
                  <a:extLst>
                    <a:ext uri="{9D8B030D-6E8A-4147-A177-3AD203B41FA5}">
                      <a16:colId xmlns:a16="http://schemas.microsoft.com/office/drawing/2014/main" val="1267354969"/>
                    </a:ext>
                  </a:extLst>
                </a:gridCol>
                <a:gridCol w="1609766">
                  <a:extLst>
                    <a:ext uri="{9D8B030D-6E8A-4147-A177-3AD203B41FA5}">
                      <a16:colId xmlns:a16="http://schemas.microsoft.com/office/drawing/2014/main" val="4018334118"/>
                    </a:ext>
                  </a:extLst>
                </a:gridCol>
                <a:gridCol w="1609766">
                  <a:extLst>
                    <a:ext uri="{9D8B030D-6E8A-4147-A177-3AD203B41FA5}">
                      <a16:colId xmlns:a16="http://schemas.microsoft.com/office/drawing/2014/main" val="1935756080"/>
                    </a:ext>
                  </a:extLst>
                </a:gridCol>
                <a:gridCol w="1609766">
                  <a:extLst>
                    <a:ext uri="{9D8B030D-6E8A-4147-A177-3AD203B41FA5}">
                      <a16:colId xmlns:a16="http://schemas.microsoft.com/office/drawing/2014/main" val="3910019468"/>
                    </a:ext>
                  </a:extLst>
                </a:gridCol>
              </a:tblGrid>
              <a:tr h="302980">
                <a:tc>
                  <a:txBody>
                    <a:bodyPr/>
                    <a:lstStyle/>
                    <a:p>
                      <a:pPr>
                        <a:spcAft>
                          <a:spcPts val="0"/>
                        </a:spcAft>
                      </a:pPr>
                      <a:r>
                        <a:rPr lang="en-US" sz="1400" b="1" dirty="0">
                          <a:solidFill>
                            <a:schemeClr val="bg1"/>
                          </a:solidFill>
                          <a:effectLst/>
                          <a:latin typeface="Arial" panose="020B0604020202020204" pitchFamily="34" charset="0"/>
                          <a:ea typeface="Times New Roman" panose="02020603050405020304" pitchFamily="18" charset="0"/>
                        </a:rPr>
                        <a:t>Component description</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5000"/>
                      </a:schemeClr>
                    </a:solidFill>
                  </a:tcPr>
                </a:tc>
                <a:tc>
                  <a:txBody>
                    <a:bodyPr/>
                    <a:lstStyle/>
                    <a:p>
                      <a:pPr>
                        <a:spcAft>
                          <a:spcPts val="0"/>
                        </a:spcAft>
                      </a:pPr>
                      <a:r>
                        <a:rPr lang="en-US" sz="1400" b="1">
                          <a:solidFill>
                            <a:schemeClr val="bg1"/>
                          </a:solidFill>
                          <a:effectLst/>
                          <a:latin typeface="Arial" panose="020B0604020202020204" pitchFamily="34" charset="0"/>
                          <a:ea typeface="Times New Roman" panose="02020603050405020304" pitchFamily="18" charset="0"/>
                        </a:rPr>
                        <a:t>Part Number</a:t>
                      </a:r>
                      <a:endParaRPr lang="en-US" sz="140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spcAft>
                          <a:spcPts val="0"/>
                        </a:spcAft>
                      </a:pPr>
                      <a:r>
                        <a:rPr lang="en-US" sz="1400" b="1" dirty="0">
                          <a:solidFill>
                            <a:schemeClr val="bg1"/>
                          </a:solidFill>
                          <a:effectLst/>
                          <a:latin typeface="Arial" panose="020B0604020202020204" pitchFamily="34" charset="0"/>
                          <a:ea typeface="Times New Roman" panose="02020603050405020304" pitchFamily="18" charset="0"/>
                        </a:rPr>
                        <a:t>Manufacturer</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spcAft>
                          <a:spcPts val="0"/>
                        </a:spcAft>
                      </a:pPr>
                      <a:r>
                        <a:rPr lang="en-US" sz="1400" b="1" dirty="0">
                          <a:solidFill>
                            <a:schemeClr val="bg1"/>
                          </a:solidFill>
                          <a:effectLst/>
                          <a:latin typeface="Arial" panose="020B0604020202020204" pitchFamily="34" charset="0"/>
                          <a:ea typeface="Times New Roman" panose="02020603050405020304" pitchFamily="18" charset="0"/>
                        </a:rPr>
                        <a:t>Supplier</a:t>
                      </a:r>
                      <a:endParaRPr lang="en-US" sz="1400" dirty="0">
                        <a:solidFill>
                          <a:schemeClr val="bg1"/>
                        </a:solidFill>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988417097"/>
                  </a:ext>
                </a:extLst>
              </a:tr>
              <a:tr h="472083">
                <a:tc>
                  <a:txBody>
                    <a:bodyPr/>
                    <a:lstStyle/>
                    <a:p>
                      <a:pPr>
                        <a:spcAft>
                          <a:spcPts val="0"/>
                        </a:spcAft>
                      </a:pPr>
                      <a:r>
                        <a:rPr lang="en-US" sz="1400" dirty="0">
                          <a:effectLst/>
                          <a:latin typeface="Arial" panose="020B0604020202020204" pitchFamily="34" charset="0"/>
                          <a:ea typeface="Times New Roman" panose="02020603050405020304" pitchFamily="18" charset="0"/>
                        </a:rPr>
                        <a:t>High Power Infrared Emitting Diode</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Arial" panose="020B0604020202020204" pitchFamily="34" charset="0"/>
                          <a:ea typeface="Times New Roman" panose="02020603050405020304" pitchFamily="18" charset="0"/>
                        </a:rPr>
                        <a:t>TSAL6100</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solidFill>
                            <a:srgbClr val="202124"/>
                          </a:solidFill>
                          <a:effectLst/>
                          <a:latin typeface="Arial" panose="020B0604020202020204" pitchFamily="34" charset="0"/>
                          <a:ea typeface="Times New Roman" panose="02020603050405020304" pitchFamily="18" charset="0"/>
                        </a:rPr>
                        <a:t>Vishay Semiconductors</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www.vishay.com</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739391"/>
                  </a:ext>
                </a:extLst>
              </a:tr>
              <a:tr h="472083">
                <a:tc>
                  <a:txBody>
                    <a:bodyPr/>
                    <a:lstStyle/>
                    <a:p>
                      <a:pPr>
                        <a:spcAft>
                          <a:spcPts val="0"/>
                        </a:spcAft>
                      </a:pPr>
                      <a:r>
                        <a:rPr lang="en-US" sz="1400" dirty="0">
                          <a:solidFill>
                            <a:srgbClr val="202124"/>
                          </a:solidFill>
                          <a:effectLst/>
                          <a:latin typeface="Arial" panose="020B0604020202020204" pitchFamily="34" charset="0"/>
                          <a:ea typeface="Times New Roman" panose="02020603050405020304" pitchFamily="18" charset="0"/>
                        </a:rPr>
                        <a:t>Silicon PIN Photodiode</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Arial" panose="020B0604020202020204" pitchFamily="34" charset="0"/>
                          <a:ea typeface="Times New Roman" panose="02020603050405020304" pitchFamily="18" charset="0"/>
                        </a:rPr>
                        <a:t>BPV10NF</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Vishay Semiconductors</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www.vishay.com</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553356"/>
                  </a:ext>
                </a:extLst>
              </a:tr>
              <a:tr h="260703">
                <a:tc>
                  <a:txBody>
                    <a:bodyPr/>
                    <a:lstStyle/>
                    <a:p>
                      <a:pPr>
                        <a:spcAft>
                          <a:spcPts val="0"/>
                        </a:spcAft>
                      </a:pPr>
                      <a:r>
                        <a:rPr lang="en-US" sz="1400" dirty="0">
                          <a:effectLst/>
                          <a:latin typeface="Arial" panose="020B0604020202020204" pitchFamily="34" charset="0"/>
                          <a:ea typeface="Times New Roman" panose="02020603050405020304" pitchFamily="18" charset="0"/>
                        </a:rPr>
                        <a:t>Operational amplifier</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Arial" panose="020B0604020202020204" pitchFamily="34" charset="0"/>
                          <a:ea typeface="Times New Roman" panose="02020603050405020304" pitchFamily="18" charset="0"/>
                        </a:rPr>
                        <a:t>LT1001</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solidFill>
                            <a:srgbClr val="202124"/>
                          </a:solidFill>
                          <a:effectLst/>
                          <a:latin typeface="Arial" panose="020B0604020202020204" pitchFamily="34" charset="0"/>
                          <a:ea typeface="Times New Roman" panose="02020603050405020304" pitchFamily="18" charset="0"/>
                        </a:rPr>
                        <a:t>Linear Technology</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www.digipart.com</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9645776"/>
                  </a:ext>
                </a:extLst>
              </a:tr>
              <a:tr h="260703">
                <a:tc>
                  <a:txBody>
                    <a:bodyPr/>
                    <a:lstStyle/>
                    <a:p>
                      <a:pPr>
                        <a:spcAft>
                          <a:spcPts val="0"/>
                        </a:spcAft>
                      </a:pPr>
                      <a:r>
                        <a:rPr lang="en-US" sz="1400">
                          <a:effectLst/>
                          <a:latin typeface="Arial" panose="020B0604020202020204" pitchFamily="34" charset="0"/>
                          <a:ea typeface="Times New Roman" panose="02020603050405020304" pitchFamily="18" charset="0"/>
                        </a:rPr>
                        <a:t>Operational amplifier</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Arial" panose="020B0604020202020204" pitchFamily="34" charset="0"/>
                          <a:ea typeface="Times New Roman" panose="02020603050405020304" pitchFamily="18" charset="0"/>
                        </a:rPr>
                        <a:t>LT1413</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Linear Technology</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www.digipart.com</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780862"/>
                  </a:ext>
                </a:extLst>
              </a:tr>
              <a:tr h="260703">
                <a:tc>
                  <a:txBody>
                    <a:bodyPr/>
                    <a:lstStyle/>
                    <a:p>
                      <a:pPr>
                        <a:spcAft>
                          <a:spcPts val="0"/>
                        </a:spcAft>
                      </a:pPr>
                      <a:r>
                        <a:rPr lang="en-US" sz="1400">
                          <a:effectLst/>
                          <a:latin typeface="Arial" panose="020B0604020202020204" pitchFamily="34" charset="0"/>
                          <a:ea typeface="Times New Roman" panose="02020603050405020304" pitchFamily="18" charset="0"/>
                        </a:rPr>
                        <a:t>Dual D-Type Flip-Flop</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dirty="0">
                          <a:effectLst/>
                          <a:latin typeface="Arial" panose="020B0604020202020204" pitchFamily="34" charset="0"/>
                          <a:ea typeface="Times New Roman" panose="02020603050405020304" pitchFamily="18" charset="0"/>
                        </a:rPr>
                        <a:t>CD4013</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Fairchild</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www.direnc.net</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109700"/>
                  </a:ext>
                </a:extLst>
              </a:tr>
              <a:tr h="725741">
                <a:tc>
                  <a:txBody>
                    <a:bodyPr/>
                    <a:lstStyle/>
                    <a:p>
                      <a:pPr>
                        <a:spcAft>
                          <a:spcPts val="0"/>
                        </a:spcAft>
                      </a:pPr>
                      <a:r>
                        <a:rPr lang="tr-TR" sz="1400">
                          <a:effectLst/>
                          <a:latin typeface="Arial" panose="020B0604020202020204" pitchFamily="34" charset="0"/>
                          <a:ea typeface="Times New Roman" panose="02020603050405020304" pitchFamily="18" charset="0"/>
                        </a:rPr>
                        <a:t>CMOS Presettable BCD Up/Down Counter</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400" b="1" dirty="0">
                          <a:effectLst/>
                          <a:latin typeface="Arial" panose="020B0604020202020204" pitchFamily="34" charset="0"/>
                          <a:ea typeface="Times New Roman" panose="02020603050405020304" pitchFamily="18" charset="0"/>
                        </a:rPr>
                        <a:t>CD40192B</a:t>
                      </a:r>
                      <a:endParaRPr lang="en-US" sz="1400" dirty="0">
                        <a:effectLst/>
                        <a:latin typeface="Times New Roman" panose="02020603050405020304" pitchFamily="18" charset="0"/>
                        <a:ea typeface="Times New Roman" panose="02020603050405020304" pitchFamily="18" charset="0"/>
                      </a:endParaRPr>
                    </a:p>
                    <a:p>
                      <a:pPr>
                        <a:spcAft>
                          <a:spcPts val="0"/>
                        </a:spcAft>
                      </a:pPr>
                      <a:br>
                        <a:rPr lang="tr-TR" sz="1400" b="1" u="sng" dirty="0">
                          <a:solidFill>
                            <a:srgbClr val="0000FF"/>
                          </a:solidFill>
                          <a:effectLst/>
                          <a:latin typeface="Arial" panose="020B0604020202020204" pitchFamily="34" charset="0"/>
                          <a:ea typeface="Times New Roman" panose="02020603050405020304" pitchFamily="18" charset="0"/>
                          <a:hlinkClick r:id="rId2"/>
                        </a:rPr>
                      </a:b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Texas Instruments</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www.ti.com</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1752106"/>
                  </a:ext>
                </a:extLst>
              </a:tr>
              <a:tr h="472083">
                <a:tc>
                  <a:txBody>
                    <a:bodyPr/>
                    <a:lstStyle/>
                    <a:p>
                      <a:pPr>
                        <a:spcAft>
                          <a:spcPts val="0"/>
                        </a:spcAft>
                      </a:pPr>
                      <a:r>
                        <a:rPr lang="en-US" sz="1400">
                          <a:effectLst/>
                          <a:latin typeface="Arial" panose="020B0604020202020204" pitchFamily="34" charset="0"/>
                          <a:ea typeface="Times New Roman" panose="02020603050405020304" pitchFamily="18" charset="0"/>
                        </a:rPr>
                        <a:t>BCD to 7-Segment Decoders/Drivers</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400" b="1">
                          <a:effectLst/>
                          <a:latin typeface="Arial" panose="020B0604020202020204" pitchFamily="34" charset="0"/>
                          <a:ea typeface="Times New Roman" panose="02020603050405020304" pitchFamily="18" charset="0"/>
                        </a:rPr>
                        <a:t>DM7447A</a:t>
                      </a:r>
                      <a:endParaRPr lang="en-US" sz="1400">
                        <a:effectLst/>
                        <a:latin typeface="Times New Roman" panose="02020603050405020304" pitchFamily="18" charset="0"/>
                        <a:ea typeface="Times New Roman" panose="02020603050405020304" pitchFamily="18" charset="0"/>
                      </a:endParaRPr>
                    </a:p>
                    <a:p>
                      <a:pPr>
                        <a:spcAft>
                          <a:spcPts val="0"/>
                        </a:spcAft>
                      </a:pPr>
                      <a:r>
                        <a:rPr lang="en-US" sz="1400" b="1">
                          <a:effectLst/>
                          <a:latin typeface="Arial" panose="020B0604020202020204" pitchFamily="34" charset="0"/>
                          <a:ea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Fairchild</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www.ebay.com</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0571718"/>
                  </a:ext>
                </a:extLst>
              </a:tr>
              <a:tr h="472083">
                <a:tc>
                  <a:txBody>
                    <a:bodyPr/>
                    <a:lstStyle/>
                    <a:p>
                      <a:pPr>
                        <a:spcAft>
                          <a:spcPts val="0"/>
                        </a:spcAft>
                      </a:pPr>
                      <a:r>
                        <a:rPr lang="en-US" sz="1400">
                          <a:effectLst/>
                          <a:latin typeface="Arial" panose="020B0604020202020204" pitchFamily="34" charset="0"/>
                          <a:ea typeface="Times New Roman" panose="02020603050405020304" pitchFamily="18" charset="0"/>
                        </a:rPr>
                        <a:t>Standard 7-Segment Display</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Arial" panose="020B0604020202020204" pitchFamily="34" charset="0"/>
                          <a:ea typeface="Times New Roman" panose="02020603050405020304" pitchFamily="18" charset="0"/>
                        </a:rPr>
                        <a:t>TDSO5150</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Arial" panose="020B0604020202020204" pitchFamily="34" charset="0"/>
                          <a:ea typeface="Times New Roman" panose="02020603050405020304" pitchFamily="18" charset="0"/>
                        </a:rPr>
                        <a:t>Vishay Semiconductors</a:t>
                      </a:r>
                      <a:endParaRPr lang="en-US" sz="140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Arial" panose="020B0604020202020204" pitchFamily="34" charset="0"/>
                          <a:ea typeface="Times New Roman" panose="02020603050405020304" pitchFamily="18" charset="0"/>
                        </a:rPr>
                        <a:t>www.vishay.com</a:t>
                      </a:r>
                      <a:endParaRPr lang="en-US" sz="1400" dirty="0">
                        <a:effectLst/>
                        <a:latin typeface="Times New Roman" panose="02020603050405020304" pitchFamily="18" charset="0"/>
                        <a:ea typeface="Times New Roman" panose="02020603050405020304" pitchFamily="18" charset="0"/>
                      </a:endParaRPr>
                    </a:p>
                  </a:txBody>
                  <a:tcPr marL="36195" marR="36195" marT="17780" marB="177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2512022"/>
                  </a:ext>
                </a:extLst>
              </a:tr>
            </a:tbl>
          </a:graphicData>
        </a:graphic>
      </p:graphicFrame>
    </p:spTree>
    <p:extLst>
      <p:ext uri="{BB962C8B-B14F-4D97-AF65-F5344CB8AC3E}">
        <p14:creationId xmlns:p14="http://schemas.microsoft.com/office/powerpoint/2010/main" val="46675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599D4AB0-0439-4F21-A8DB-F51C52C30ED3}"/>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Başlık 1">
            <a:extLst>
              <a:ext uri="{FF2B5EF4-FFF2-40B4-BE49-F238E27FC236}">
                <a16:creationId xmlns:a16="http://schemas.microsoft.com/office/drawing/2014/main" id="{7825EFC1-52EC-4ACD-8849-933167C9EBF4}"/>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THANKS</a:t>
            </a:r>
          </a:p>
        </p:txBody>
      </p:sp>
      <p:sp>
        <p:nvSpPr>
          <p:cNvPr id="1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45507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786C89-19EA-43C8-A5E0-CCC684E7FF0E}"/>
              </a:ext>
            </a:extLst>
          </p:cNvPr>
          <p:cNvSpPr>
            <a:spLocks noGrp="1"/>
          </p:cNvSpPr>
          <p:nvPr>
            <p:ph type="title"/>
          </p:nvPr>
        </p:nvSpPr>
        <p:spPr/>
        <p:txBody>
          <a:bodyPr/>
          <a:lstStyle/>
          <a:p>
            <a:r>
              <a:rPr lang="tr-TR" dirty="0" err="1"/>
              <a:t>Referances</a:t>
            </a:r>
            <a:endParaRPr lang="tr-TR" dirty="0"/>
          </a:p>
        </p:txBody>
      </p:sp>
      <p:sp>
        <p:nvSpPr>
          <p:cNvPr id="3" name="İçerik Yer Tutucusu 2">
            <a:extLst>
              <a:ext uri="{FF2B5EF4-FFF2-40B4-BE49-F238E27FC236}">
                <a16:creationId xmlns:a16="http://schemas.microsoft.com/office/drawing/2014/main" id="{CD5E0458-9F23-49C0-BB1A-F016BC16E788}"/>
              </a:ext>
            </a:extLst>
          </p:cNvPr>
          <p:cNvSpPr>
            <a:spLocks noGrp="1"/>
          </p:cNvSpPr>
          <p:nvPr>
            <p:ph idx="1"/>
          </p:nvPr>
        </p:nvSpPr>
        <p:spPr/>
        <p:txBody>
          <a:bodyPr/>
          <a:lstStyle/>
          <a:p>
            <a:pPr marL="0" indent="0">
              <a:buNone/>
            </a:pPr>
            <a:endParaRPr lang="tr-TR" dirty="0"/>
          </a:p>
          <a:p>
            <a:pPr marL="0" indent="0">
              <a:buNone/>
            </a:pPr>
            <a:r>
              <a:rPr lang="tr-TR" dirty="0"/>
              <a:t>1. </a:t>
            </a:r>
            <a:r>
              <a:rPr lang="en-US" b="1" i="0" dirty="0">
                <a:solidFill>
                  <a:srgbClr val="000000"/>
                </a:solidFill>
                <a:effectLst/>
                <a:latin typeface="Raleway"/>
              </a:rPr>
              <a:t>Rotary encoder basics and applications, Part 1: Optical encoders</a:t>
            </a:r>
          </a:p>
          <a:p>
            <a:pPr marL="0" indent="0">
              <a:buNone/>
            </a:pPr>
            <a:r>
              <a:rPr lang="tr-TR" dirty="0" err="1"/>
              <a:t>Available</a:t>
            </a:r>
            <a:r>
              <a:rPr lang="tr-TR" dirty="0"/>
              <a:t>: https://www.analogictips.com/rotary-encoders-part-1-optical-encoders/</a:t>
            </a:r>
          </a:p>
          <a:p>
            <a:endParaRPr lang="tr-TR" dirty="0"/>
          </a:p>
        </p:txBody>
      </p:sp>
    </p:spTree>
    <p:extLst>
      <p:ext uri="{BB962C8B-B14F-4D97-AF65-F5344CB8AC3E}">
        <p14:creationId xmlns:p14="http://schemas.microsoft.com/office/powerpoint/2010/main" val="2661155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6A36BB-14CF-43EF-B5DE-32AA456F9F93}"/>
              </a:ext>
            </a:extLst>
          </p:cNvPr>
          <p:cNvSpPr>
            <a:spLocks noGrp="1"/>
          </p:cNvSpPr>
          <p:nvPr>
            <p:ph type="title"/>
          </p:nvPr>
        </p:nvSpPr>
        <p:spPr>
          <a:xfrm>
            <a:off x="6234330" y="803325"/>
            <a:ext cx="5314536" cy="1325563"/>
          </a:xfrm>
        </p:spPr>
        <p:txBody>
          <a:bodyPr>
            <a:normAutofit/>
          </a:bodyPr>
          <a:lstStyle/>
          <a:p>
            <a:r>
              <a:rPr lang="tr-TR" dirty="0" err="1"/>
              <a:t>Outline</a:t>
            </a:r>
            <a:endParaRPr lang="tr-TR"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tock numbers on a digital display">
            <a:extLst>
              <a:ext uri="{FF2B5EF4-FFF2-40B4-BE49-F238E27FC236}">
                <a16:creationId xmlns:a16="http://schemas.microsoft.com/office/drawing/2014/main" id="{034EA44F-2251-464C-B529-D65DD16083A8}"/>
              </a:ext>
            </a:extLst>
          </p:cNvPr>
          <p:cNvPicPr>
            <a:picLocks noChangeAspect="1"/>
          </p:cNvPicPr>
          <p:nvPr/>
        </p:nvPicPr>
        <p:blipFill rotWithShape="1">
          <a:blip r:embed="rId3"/>
          <a:srcRect l="33748" r="10197" b="-1"/>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çerik Yer Tutucusu 2">
            <a:extLst>
              <a:ext uri="{FF2B5EF4-FFF2-40B4-BE49-F238E27FC236}">
                <a16:creationId xmlns:a16="http://schemas.microsoft.com/office/drawing/2014/main" id="{3B315DF5-45DA-487B-AFFA-B954636CC7B8}"/>
              </a:ext>
            </a:extLst>
          </p:cNvPr>
          <p:cNvSpPr>
            <a:spLocks noGrp="1"/>
          </p:cNvSpPr>
          <p:nvPr>
            <p:ph idx="1"/>
          </p:nvPr>
        </p:nvSpPr>
        <p:spPr>
          <a:xfrm>
            <a:off x="6234329" y="2279018"/>
            <a:ext cx="5609220" cy="3375920"/>
          </a:xfrm>
        </p:spPr>
        <p:txBody>
          <a:bodyPr anchor="t">
            <a:normAutofit lnSpcReduction="10000"/>
          </a:bodyPr>
          <a:lstStyle/>
          <a:p>
            <a:pPr marL="0" indent="0">
              <a:buNone/>
            </a:pPr>
            <a:endParaRPr lang="tr-TR" sz="1800" b="1" dirty="0">
              <a:effectLst/>
              <a:latin typeface="Arial" panose="020B0604020202020204" pitchFamily="34" charset="0"/>
              <a:ea typeface="Times New Roman" panose="02020603050405020304" pitchFamily="18" charset="0"/>
            </a:endParaRPr>
          </a:p>
          <a:p>
            <a:r>
              <a:rPr lang="en-US" sz="1800" b="1" dirty="0">
                <a:effectLst/>
                <a:latin typeface="Arial" panose="020B0604020202020204" pitchFamily="34" charset="0"/>
                <a:ea typeface="Times New Roman" panose="02020603050405020304" pitchFamily="18" charset="0"/>
              </a:rPr>
              <a:t>Conversion from Light Source to Voltage Signal</a:t>
            </a:r>
            <a:endParaRPr lang="tr-TR" sz="1800" dirty="0">
              <a:effectLst/>
              <a:latin typeface="Times New Roman" panose="02020603050405020304" pitchFamily="18" charset="0"/>
              <a:ea typeface="Times New Roman" panose="02020603050405020304" pitchFamily="18" charset="0"/>
            </a:endParaRPr>
          </a:p>
          <a:p>
            <a:pPr marL="0" indent="0">
              <a:buNone/>
            </a:pPr>
            <a:r>
              <a:rPr lang="tr-TR" sz="1400" b="1" dirty="0">
                <a:effectLst/>
                <a:latin typeface="Arial" panose="020B0604020202020204" pitchFamily="34" charset="0"/>
                <a:ea typeface="Times New Roman" panose="02020603050405020304" pitchFamily="18" charset="0"/>
              </a:rPr>
              <a:t>-</a:t>
            </a:r>
            <a:r>
              <a:rPr lang="en-US" sz="1400" b="1" dirty="0">
                <a:effectLst/>
                <a:latin typeface="Arial" panose="020B0604020202020204" pitchFamily="34" charset="0"/>
                <a:ea typeface="Times New Roman" panose="02020603050405020304" pitchFamily="18" charset="0"/>
              </a:rPr>
              <a:t>Light Source and Detection</a:t>
            </a:r>
            <a:endParaRPr lang="tr-TR" sz="1400" b="1" dirty="0">
              <a:effectLst/>
              <a:latin typeface="Times New Roman" panose="02020603050405020304" pitchFamily="18" charset="0"/>
              <a:ea typeface="Times New Roman" panose="02020603050405020304" pitchFamily="18" charset="0"/>
            </a:endParaRPr>
          </a:p>
          <a:p>
            <a:pPr marL="0" indent="0">
              <a:buNone/>
            </a:pPr>
            <a:r>
              <a:rPr lang="tr-TR" sz="1400" b="1" dirty="0">
                <a:effectLst/>
                <a:latin typeface="Arial" panose="020B0604020202020204" pitchFamily="34" charset="0"/>
                <a:ea typeface="Times New Roman" panose="02020603050405020304" pitchFamily="18" charset="0"/>
              </a:rPr>
              <a:t>-</a:t>
            </a:r>
            <a:r>
              <a:rPr lang="en-US" sz="1400" b="1" dirty="0">
                <a:effectLst/>
                <a:latin typeface="Arial" panose="020B0604020202020204" pitchFamily="34" charset="0"/>
                <a:ea typeface="Times New Roman" panose="02020603050405020304" pitchFamily="18" charset="0"/>
              </a:rPr>
              <a:t>Shaft Design</a:t>
            </a:r>
            <a:endParaRPr lang="tr-TR" sz="1400" b="1" dirty="0">
              <a:effectLst/>
              <a:latin typeface="Times New Roman" panose="02020603050405020304" pitchFamily="18" charset="0"/>
              <a:ea typeface="Times New Roman" panose="02020603050405020304" pitchFamily="18" charset="0"/>
            </a:endParaRPr>
          </a:p>
          <a:p>
            <a:pPr marL="0" indent="0">
              <a:buNone/>
            </a:pPr>
            <a:r>
              <a:rPr lang="tr-TR" sz="1400" b="1" dirty="0">
                <a:effectLst/>
                <a:latin typeface="Arial" panose="020B0604020202020204" pitchFamily="34" charset="0"/>
                <a:ea typeface="Times New Roman" panose="02020603050405020304" pitchFamily="18" charset="0"/>
              </a:rPr>
              <a:t>-</a:t>
            </a:r>
            <a:r>
              <a:rPr lang="en-US" sz="1400" b="1" dirty="0">
                <a:effectLst/>
                <a:latin typeface="Arial" panose="020B0604020202020204" pitchFamily="34" charset="0"/>
                <a:ea typeface="Times New Roman" panose="02020603050405020304" pitchFamily="18" charset="0"/>
              </a:rPr>
              <a:t>Current to Voltage Transform</a:t>
            </a:r>
            <a:endParaRPr lang="tr-TR" sz="1400" b="1" dirty="0">
              <a:effectLst/>
              <a:latin typeface="Times New Roman" panose="02020603050405020304" pitchFamily="18" charset="0"/>
              <a:ea typeface="Times New Roman" panose="02020603050405020304" pitchFamily="18" charset="0"/>
            </a:endParaRPr>
          </a:p>
          <a:p>
            <a:r>
              <a:rPr lang="en-US" sz="1800" b="1" dirty="0">
                <a:effectLst/>
                <a:latin typeface="Arial" panose="020B0604020202020204" pitchFamily="34" charset="0"/>
                <a:ea typeface="Times New Roman" panose="02020603050405020304" pitchFamily="18" charset="0"/>
              </a:rPr>
              <a:t>Digitalize of Analog Signal</a:t>
            </a:r>
            <a:endParaRPr lang="tr-TR" sz="1800" dirty="0">
              <a:effectLst/>
              <a:latin typeface="Times New Roman" panose="02020603050405020304" pitchFamily="18" charset="0"/>
              <a:ea typeface="Times New Roman" panose="02020603050405020304" pitchFamily="18" charset="0"/>
            </a:endParaRPr>
          </a:p>
          <a:p>
            <a:r>
              <a:rPr lang="en-US" sz="1800" b="1" dirty="0">
                <a:effectLst/>
                <a:latin typeface="Arial" panose="020B0604020202020204" pitchFamily="34" charset="0"/>
                <a:ea typeface="Times New Roman" panose="02020603050405020304" pitchFamily="18" charset="0"/>
              </a:rPr>
              <a:t>Counter</a:t>
            </a:r>
            <a:endParaRPr lang="tr-TR" sz="1800" b="1" dirty="0">
              <a:effectLst/>
              <a:latin typeface="Arial" panose="020B0604020202020204" pitchFamily="34" charset="0"/>
              <a:ea typeface="Times New Roman" panose="02020603050405020304" pitchFamily="18" charset="0"/>
            </a:endParaRPr>
          </a:p>
          <a:p>
            <a:pPr marL="0" indent="0">
              <a:buNone/>
            </a:pPr>
            <a:r>
              <a:rPr lang="tr-TR" sz="1400" b="1" dirty="0">
                <a:effectLst/>
                <a:latin typeface="Arial" panose="020B0604020202020204" pitchFamily="34" charset="0"/>
                <a:ea typeface="Times New Roman" panose="02020603050405020304" pitchFamily="18" charset="0"/>
              </a:rPr>
              <a:t>-</a:t>
            </a:r>
            <a:r>
              <a:rPr lang="en-US" sz="1400" b="1" dirty="0">
                <a:effectLst/>
                <a:latin typeface="Arial" panose="020B0604020202020204" pitchFamily="34" charset="0"/>
                <a:ea typeface="Times New Roman" panose="02020603050405020304" pitchFamily="18" charset="0"/>
              </a:rPr>
              <a:t>Detection of Direction and Counting</a:t>
            </a:r>
            <a:endParaRPr lang="tr-TR" sz="1400" b="1" dirty="0">
              <a:effectLst/>
              <a:latin typeface="Times New Roman" panose="02020603050405020304" pitchFamily="18" charset="0"/>
              <a:ea typeface="Times New Roman" panose="02020603050405020304" pitchFamily="18" charset="0"/>
            </a:endParaRPr>
          </a:p>
          <a:p>
            <a:pPr marL="0" indent="0">
              <a:buNone/>
            </a:pPr>
            <a:r>
              <a:rPr lang="tr-TR" sz="1400" b="1" dirty="0">
                <a:effectLst/>
                <a:latin typeface="Arial" panose="020B0604020202020204" pitchFamily="34" charset="0"/>
                <a:ea typeface="Times New Roman" panose="02020603050405020304" pitchFamily="18" charset="0"/>
              </a:rPr>
              <a:t>-</a:t>
            </a:r>
            <a:r>
              <a:rPr lang="en-US" sz="1400" b="1" dirty="0">
                <a:effectLst/>
                <a:latin typeface="Arial" panose="020B0604020202020204" pitchFamily="34" charset="0"/>
                <a:ea typeface="Times New Roman" panose="02020603050405020304" pitchFamily="18" charset="0"/>
              </a:rPr>
              <a:t>Limiting and Displaying</a:t>
            </a:r>
            <a:endParaRPr lang="tr-TR" sz="1400" b="1" dirty="0">
              <a:effectLst/>
              <a:latin typeface="Times New Roman" panose="02020603050405020304" pitchFamily="18" charset="0"/>
              <a:ea typeface="Times New Roman" panose="02020603050405020304" pitchFamily="18" charset="0"/>
            </a:endParaRPr>
          </a:p>
          <a:p>
            <a:r>
              <a:rPr lang="tr-TR" sz="1800" b="1" dirty="0" err="1">
                <a:latin typeface="Arial" panose="020B0604020202020204" pitchFamily="34" charset="0"/>
                <a:cs typeface="Arial" panose="020B0604020202020204" pitchFamily="34" charset="0"/>
              </a:rPr>
              <a:t>Conclusion</a:t>
            </a:r>
            <a:endParaRPr lang="tr-TR"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5399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39725-6CC5-44ED-B13F-24BA4F7977F4}"/>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effectLst/>
              </a:rPr>
              <a:t>Light Source and Detection</a:t>
            </a:r>
            <a:br>
              <a:rPr lang="en-US" sz="5400" b="1">
                <a:effectLst/>
              </a:rPr>
            </a:br>
            <a:endParaRPr lang="en-US" sz="5400"/>
          </a:p>
        </p:txBody>
      </p:sp>
      <p:sp>
        <p:nvSpPr>
          <p:cNvPr id="15"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4" descr="Camera lens with lense reflections">
            <a:extLst>
              <a:ext uri="{FF2B5EF4-FFF2-40B4-BE49-F238E27FC236}">
                <a16:creationId xmlns:a16="http://schemas.microsoft.com/office/drawing/2014/main" id="{9DF5E8EE-3E57-4DA1-8A06-4FF250ABD1AD}"/>
              </a:ext>
            </a:extLst>
          </p:cNvPr>
          <p:cNvPicPr>
            <a:picLocks noChangeAspect="1"/>
          </p:cNvPicPr>
          <p:nvPr/>
        </p:nvPicPr>
        <p:blipFill rotWithShape="1">
          <a:blip r:embed="rId3"/>
          <a:srcRect l="11213" r="20376"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Metin kutusu 2">
            <a:extLst>
              <a:ext uri="{FF2B5EF4-FFF2-40B4-BE49-F238E27FC236}">
                <a16:creationId xmlns:a16="http://schemas.microsoft.com/office/drawing/2014/main" id="{4442755E-539A-48D3-AC2D-EF2B3AF4EA3A}"/>
              </a:ext>
            </a:extLst>
          </p:cNvPr>
          <p:cNvSpPr txBox="1"/>
          <p:nvPr/>
        </p:nvSpPr>
        <p:spPr>
          <a:xfrm>
            <a:off x="6540512" y="5067446"/>
            <a:ext cx="5503430" cy="772712"/>
          </a:xfrm>
          <a:prstGeom prst="rect">
            <a:avLst/>
          </a:prstGeom>
          <a:noFill/>
        </p:spPr>
        <p:txBody>
          <a:bodyPr wrap="none" rtlCol="0">
            <a:spAutoFit/>
          </a:bodyPr>
          <a:lstStyle/>
          <a:p>
            <a:pPr indent="449580">
              <a:lnSpc>
                <a:spcPct val="107000"/>
              </a:lnSpc>
              <a:spcAft>
                <a:spcPts val="800"/>
              </a:spcAft>
            </a:pP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used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TSAL6100 as a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infrared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light</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source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tr-TR"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49580">
              <a:lnSpc>
                <a:spcPct val="107000"/>
              </a:lnSpc>
              <a:spcAft>
                <a:spcPts val="800"/>
              </a:spcAft>
            </a:pP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We</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used</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 BPV10NF </a:t>
            </a:r>
            <a:r>
              <a:rPr lang="tr-TR" sz="1800" dirty="0" err="1">
                <a:effectLst/>
                <a:latin typeface="Arial" panose="020B0604020202020204" pitchFamily="34" charset="0"/>
                <a:ea typeface="Times New Roman" panose="02020603050405020304" pitchFamily="18" charset="0"/>
                <a:cs typeface="Times New Roman" panose="02020603050405020304" pitchFamily="18" charset="0"/>
              </a:rPr>
              <a:t>photodedector</a:t>
            </a:r>
            <a:r>
              <a:rPr lang="tr-TR"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tr-TR" dirty="0"/>
          </a:p>
        </p:txBody>
      </p:sp>
    </p:spTree>
    <p:extLst>
      <p:ext uri="{BB962C8B-B14F-4D97-AF65-F5344CB8AC3E}">
        <p14:creationId xmlns:p14="http://schemas.microsoft.com/office/powerpoint/2010/main" val="37358327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00C8C7B-4A6F-4170-8B3A-9A84FAD1A39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kern="1200" dirty="0">
                <a:solidFill>
                  <a:schemeClr val="bg1"/>
                </a:solidFill>
                <a:latin typeface="+mj-lt"/>
                <a:ea typeface="+mj-ea"/>
                <a:cs typeface="+mj-cs"/>
              </a:rPr>
              <a:t>Shaft Design</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İçerik Yer Tutucusu 4">
            <a:extLst>
              <a:ext uri="{FF2B5EF4-FFF2-40B4-BE49-F238E27FC236}">
                <a16:creationId xmlns:a16="http://schemas.microsoft.com/office/drawing/2014/main" id="{C5B1A8F0-7DBE-4B60-BDC0-17677493246E}"/>
              </a:ext>
            </a:extLst>
          </p:cNvPr>
          <p:cNvPicPr>
            <a:picLocks noGrp="1" noChangeAspect="1"/>
          </p:cNvPicPr>
          <p:nvPr>
            <p:ph idx="1"/>
          </p:nvPr>
        </p:nvPicPr>
        <p:blipFill>
          <a:blip r:embed="rId3"/>
          <a:stretch>
            <a:fillRect/>
          </a:stretch>
        </p:blipFill>
        <p:spPr>
          <a:xfrm>
            <a:off x="320040" y="3291049"/>
            <a:ext cx="11496821" cy="2270621"/>
          </a:xfrm>
          <a:prstGeom prst="rect">
            <a:avLst/>
          </a:prstGeom>
        </p:spPr>
      </p:pic>
    </p:spTree>
    <p:extLst>
      <p:ext uri="{BB962C8B-B14F-4D97-AF65-F5344CB8AC3E}">
        <p14:creationId xmlns:p14="http://schemas.microsoft.com/office/powerpoint/2010/main" val="146927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F0F9D7F-EF19-4DA3-BB4E-BD9161B762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Transimpedance Amplifier</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Resim 12">
            <a:extLst>
              <a:ext uri="{FF2B5EF4-FFF2-40B4-BE49-F238E27FC236}">
                <a16:creationId xmlns:a16="http://schemas.microsoft.com/office/drawing/2014/main" id="{A2D817FB-C45E-4C1D-9A52-22243EAB91D6}"/>
              </a:ext>
            </a:extLst>
          </p:cNvPr>
          <p:cNvPicPr>
            <a:picLocks noChangeAspect="1"/>
          </p:cNvPicPr>
          <p:nvPr/>
        </p:nvPicPr>
        <p:blipFill>
          <a:blip r:embed="rId3"/>
          <a:stretch>
            <a:fillRect/>
          </a:stretch>
        </p:blipFill>
        <p:spPr>
          <a:xfrm>
            <a:off x="331567" y="2822961"/>
            <a:ext cx="5455917" cy="3205350"/>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98FEA362-4428-4AB9-8DBB-7B1B36149969}"/>
              </a:ext>
            </a:extLst>
          </p:cNvPr>
          <p:cNvPicPr>
            <a:picLocks noChangeAspect="1"/>
          </p:cNvPicPr>
          <p:nvPr/>
        </p:nvPicPr>
        <p:blipFill>
          <a:blip r:embed="rId4"/>
          <a:stretch>
            <a:fillRect/>
          </a:stretch>
        </p:blipFill>
        <p:spPr>
          <a:xfrm>
            <a:off x="6445073" y="2870700"/>
            <a:ext cx="5455917" cy="3109872"/>
          </a:xfrm>
          <a:prstGeom prst="rect">
            <a:avLst/>
          </a:prstGeom>
        </p:spPr>
      </p:pic>
      <p:sp>
        <p:nvSpPr>
          <p:cNvPr id="8" name="Metin kutusu 7">
            <a:extLst>
              <a:ext uri="{FF2B5EF4-FFF2-40B4-BE49-F238E27FC236}">
                <a16:creationId xmlns:a16="http://schemas.microsoft.com/office/drawing/2014/main" id="{B7F63E22-A334-4B2E-9312-03BF61BB7675}"/>
              </a:ext>
            </a:extLst>
          </p:cNvPr>
          <p:cNvSpPr txBox="1"/>
          <p:nvPr/>
        </p:nvSpPr>
        <p:spPr>
          <a:xfrm>
            <a:off x="6412043" y="6046256"/>
            <a:ext cx="5455917" cy="310987"/>
          </a:xfrm>
          <a:prstGeom prst="rect">
            <a:avLst/>
          </a:prstGeom>
          <a:solidFill>
            <a:srgbClr val="000000">
              <a:alpha val="50000"/>
            </a:srgbClr>
          </a:solidFill>
          <a:ln>
            <a:noFill/>
          </a:ln>
        </p:spPr>
        <p:txBody>
          <a:bodyPr wrap="square" rtlCol="0">
            <a:noAutofit/>
          </a:bodyPr>
          <a:lstStyle/>
          <a:p>
            <a:pPr algn="ctr">
              <a:spcAft>
                <a:spcPts val="600"/>
              </a:spcAft>
            </a:pPr>
            <a:r>
              <a:rPr lang="tr-TR" sz="1300" err="1">
                <a:solidFill>
                  <a:srgbClr val="FFFFFF"/>
                </a:solidFill>
              </a:rPr>
              <a:t>Output</a:t>
            </a:r>
            <a:r>
              <a:rPr lang="tr-TR" sz="1300">
                <a:solidFill>
                  <a:srgbClr val="FFFFFF"/>
                </a:solidFill>
              </a:rPr>
              <a:t> </a:t>
            </a:r>
            <a:r>
              <a:rPr lang="tr-TR" sz="1300" err="1">
                <a:solidFill>
                  <a:srgbClr val="FFFFFF"/>
                </a:solidFill>
              </a:rPr>
              <a:t>Voltage</a:t>
            </a:r>
            <a:r>
              <a:rPr lang="tr-TR" sz="1300">
                <a:solidFill>
                  <a:srgbClr val="FFFFFF"/>
                </a:solidFill>
              </a:rPr>
              <a:t> Source of Trans-</a:t>
            </a:r>
            <a:r>
              <a:rPr lang="tr-TR" sz="1300" err="1">
                <a:solidFill>
                  <a:srgbClr val="FFFFFF"/>
                </a:solidFill>
              </a:rPr>
              <a:t>impedance</a:t>
            </a:r>
            <a:r>
              <a:rPr lang="tr-TR" sz="1300">
                <a:solidFill>
                  <a:srgbClr val="FFFFFF"/>
                </a:solidFill>
              </a:rPr>
              <a:t> </a:t>
            </a:r>
            <a:r>
              <a:rPr lang="tr-TR" sz="1300" err="1">
                <a:solidFill>
                  <a:srgbClr val="FFFFFF"/>
                </a:solidFill>
              </a:rPr>
              <a:t>Amplifier</a:t>
            </a:r>
            <a:endParaRPr lang="tr-TR" sz="1300">
              <a:solidFill>
                <a:srgbClr val="FFFFFF"/>
              </a:solidFill>
            </a:endParaRPr>
          </a:p>
        </p:txBody>
      </p:sp>
      <p:sp>
        <p:nvSpPr>
          <p:cNvPr id="14" name="Metin kutusu 13">
            <a:extLst>
              <a:ext uri="{FF2B5EF4-FFF2-40B4-BE49-F238E27FC236}">
                <a16:creationId xmlns:a16="http://schemas.microsoft.com/office/drawing/2014/main" id="{1EF7CD5C-5307-417A-AC06-ED023DE84A05}"/>
              </a:ext>
            </a:extLst>
          </p:cNvPr>
          <p:cNvSpPr txBox="1"/>
          <p:nvPr/>
        </p:nvSpPr>
        <p:spPr>
          <a:xfrm>
            <a:off x="324042" y="6036708"/>
            <a:ext cx="5455917" cy="320535"/>
          </a:xfrm>
          <a:prstGeom prst="rect">
            <a:avLst/>
          </a:prstGeom>
          <a:solidFill>
            <a:srgbClr val="000000">
              <a:alpha val="50000"/>
            </a:srgbClr>
          </a:solidFill>
          <a:ln>
            <a:noFill/>
          </a:ln>
        </p:spPr>
        <p:txBody>
          <a:bodyPr wrap="square" rtlCol="0">
            <a:noAutofit/>
          </a:bodyPr>
          <a:lstStyle/>
          <a:p>
            <a:pPr algn="ctr">
              <a:spcAft>
                <a:spcPts val="600"/>
              </a:spcAft>
            </a:pPr>
            <a:r>
              <a:rPr lang="tr-TR" sz="1300">
                <a:solidFill>
                  <a:srgbClr val="FFFFFF"/>
                </a:solidFill>
              </a:rPr>
              <a:t>Input Current Source of Trans-Impedance Amplifier</a:t>
            </a:r>
          </a:p>
        </p:txBody>
      </p:sp>
    </p:spTree>
    <p:extLst>
      <p:ext uri="{BB962C8B-B14F-4D97-AF65-F5344CB8AC3E}">
        <p14:creationId xmlns:p14="http://schemas.microsoft.com/office/powerpoint/2010/main" val="22977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EF1B1-665C-4F00-ACF7-ABBB57E0D8CE}"/>
              </a:ext>
            </a:extLst>
          </p:cNvPr>
          <p:cNvSpPr>
            <a:spLocks noGrp="1"/>
          </p:cNvSpPr>
          <p:nvPr>
            <p:ph type="title"/>
          </p:nvPr>
        </p:nvSpPr>
        <p:spPr/>
        <p:txBody>
          <a:bodyPr>
            <a:normAutofit/>
          </a:bodyPr>
          <a:lstStyle/>
          <a:p>
            <a:r>
              <a:rPr lang="en-US" b="1" dirty="0">
                <a:effectLst/>
                <a:ea typeface="Times New Roman" panose="02020603050405020304" pitchFamily="18" charset="0"/>
              </a:rPr>
              <a:t>Current to Voltage Transform</a:t>
            </a:r>
            <a:endParaRPr lang="tr-TR" b="1" dirty="0">
              <a:effectLst/>
              <a:ea typeface="Times New Roman" panose="02020603050405020304" pitchFamily="18" charset="0"/>
            </a:endParaRPr>
          </a:p>
        </p:txBody>
      </p:sp>
      <p:pic>
        <p:nvPicPr>
          <p:cNvPr id="5" name="İçerik Yer Tutucusu 4">
            <a:extLst>
              <a:ext uri="{FF2B5EF4-FFF2-40B4-BE49-F238E27FC236}">
                <a16:creationId xmlns:a16="http://schemas.microsoft.com/office/drawing/2014/main" id="{781C2063-6E7B-4C8E-ABB2-FE6124242C2C}"/>
              </a:ext>
            </a:extLst>
          </p:cNvPr>
          <p:cNvPicPr>
            <a:picLocks noGrp="1" noChangeAspect="1"/>
          </p:cNvPicPr>
          <p:nvPr>
            <p:ph idx="1"/>
          </p:nvPr>
        </p:nvPicPr>
        <p:blipFill>
          <a:blip r:embed="rId3"/>
          <a:stretch>
            <a:fillRect/>
          </a:stretch>
        </p:blipFill>
        <p:spPr>
          <a:xfrm>
            <a:off x="3427919" y="1667723"/>
            <a:ext cx="4714726" cy="4351338"/>
          </a:xfrm>
        </p:spPr>
      </p:pic>
      <p:sp>
        <p:nvSpPr>
          <p:cNvPr id="6" name="Metin kutusu 5">
            <a:extLst>
              <a:ext uri="{FF2B5EF4-FFF2-40B4-BE49-F238E27FC236}">
                <a16:creationId xmlns:a16="http://schemas.microsoft.com/office/drawing/2014/main" id="{08D7D401-A905-4B83-8115-F9AA235BE394}"/>
              </a:ext>
            </a:extLst>
          </p:cNvPr>
          <p:cNvSpPr txBox="1"/>
          <p:nvPr/>
        </p:nvSpPr>
        <p:spPr>
          <a:xfrm>
            <a:off x="4731798" y="6019061"/>
            <a:ext cx="3986074" cy="646331"/>
          </a:xfrm>
          <a:prstGeom prst="rect">
            <a:avLst/>
          </a:prstGeom>
          <a:noFill/>
        </p:spPr>
        <p:txBody>
          <a:bodyPr wrap="square" rtlCol="0">
            <a:spAutoFit/>
          </a:bodyPr>
          <a:lstStyle/>
          <a:p>
            <a:r>
              <a:rPr lang="tr-TR" dirty="0" err="1"/>
              <a:t>Transimpedance</a:t>
            </a:r>
            <a:r>
              <a:rPr lang="tr-TR" dirty="0"/>
              <a:t> </a:t>
            </a:r>
            <a:r>
              <a:rPr lang="tr-TR" dirty="0" err="1"/>
              <a:t>Amplifier</a:t>
            </a:r>
            <a:r>
              <a:rPr lang="tr-TR" dirty="0"/>
              <a:t> </a:t>
            </a:r>
            <a:r>
              <a:rPr lang="tr-TR" dirty="0" err="1"/>
              <a:t>Circuit</a:t>
            </a:r>
            <a:endParaRPr lang="tr-TR" sz="1800" b="1" dirty="0">
              <a:effectLst/>
              <a:latin typeface="Times New Roman" panose="02020603050405020304" pitchFamily="18" charset="0"/>
              <a:ea typeface="Times New Roman" panose="02020603050405020304" pitchFamily="18" charset="0"/>
            </a:endParaRPr>
          </a:p>
          <a:p>
            <a:endParaRPr lang="tr-TR" dirty="0"/>
          </a:p>
        </p:txBody>
      </p:sp>
    </p:spTree>
    <p:extLst>
      <p:ext uri="{BB962C8B-B14F-4D97-AF65-F5344CB8AC3E}">
        <p14:creationId xmlns:p14="http://schemas.microsoft.com/office/powerpoint/2010/main" val="352386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E6A8A73-50D8-443C-A26E-8462F7CB9D5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tr-TR" sz="5400" dirty="0">
                <a:solidFill>
                  <a:srgbClr val="FFFFFF"/>
                </a:solidFill>
              </a:rPr>
              <a:t>Design </a:t>
            </a:r>
            <a:r>
              <a:rPr lang="tr-TR" sz="5400" dirty="0" err="1">
                <a:solidFill>
                  <a:srgbClr val="FFFFFF"/>
                </a:solidFill>
              </a:rPr>
              <a:t>Targets</a:t>
            </a:r>
            <a:r>
              <a:rPr lang="tr-TR" sz="5400" dirty="0">
                <a:solidFill>
                  <a:srgbClr val="FFFFFF"/>
                </a:solidFill>
              </a:rPr>
              <a:t> </a:t>
            </a:r>
            <a:r>
              <a:rPr lang="tr-TR" sz="5400" dirty="0" err="1">
                <a:solidFill>
                  <a:srgbClr val="FFFFFF"/>
                </a:solidFill>
              </a:rPr>
              <a:t>and</a:t>
            </a:r>
            <a:r>
              <a:rPr lang="tr-TR" sz="5400" dirty="0">
                <a:solidFill>
                  <a:srgbClr val="FFFFFF"/>
                </a:solidFill>
              </a:rPr>
              <a:t> Test </a:t>
            </a:r>
            <a:r>
              <a:rPr lang="tr-TR" sz="5400" dirty="0" err="1">
                <a:solidFill>
                  <a:srgbClr val="FFFFFF"/>
                </a:solidFill>
              </a:rPr>
              <a:t>Results</a:t>
            </a:r>
            <a:r>
              <a:rPr lang="tr-TR" sz="5400" dirty="0">
                <a:solidFill>
                  <a:srgbClr val="FFFFFF"/>
                </a:solidFill>
              </a:rPr>
              <a:t> </a:t>
            </a:r>
            <a:endParaRPr lang="en-US" sz="5400" dirty="0">
              <a:solidFill>
                <a:srgbClr val="FFFFFF"/>
              </a:solidFill>
            </a:endParaRP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çerik Yer Tutucusu 10">
            <a:extLst>
              <a:ext uri="{FF2B5EF4-FFF2-40B4-BE49-F238E27FC236}">
                <a16:creationId xmlns:a16="http://schemas.microsoft.com/office/drawing/2014/main" id="{0B752C2E-5317-4924-A50C-F4385FD97042}"/>
              </a:ext>
            </a:extLst>
          </p:cNvPr>
          <p:cNvPicPr>
            <a:picLocks noGrp="1" noChangeAspect="1"/>
          </p:cNvPicPr>
          <p:nvPr>
            <p:ph idx="1"/>
          </p:nvPr>
        </p:nvPicPr>
        <p:blipFill>
          <a:blip r:embed="rId3"/>
          <a:stretch>
            <a:fillRect/>
          </a:stretch>
        </p:blipFill>
        <p:spPr>
          <a:xfrm>
            <a:off x="6473354" y="3694615"/>
            <a:ext cx="5455917" cy="1641093"/>
          </a:xfrm>
          <a:prstGeom prst="rect">
            <a:avLst/>
          </a:prstGeom>
        </p:spPr>
      </p:pic>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767C3393-9148-4B47-B997-EC264A191D9E}"/>
              </a:ext>
            </a:extLst>
          </p:cNvPr>
          <p:cNvPicPr>
            <a:picLocks noChangeAspect="1"/>
          </p:cNvPicPr>
          <p:nvPr/>
        </p:nvPicPr>
        <p:blipFill>
          <a:blip r:embed="rId4"/>
          <a:stretch>
            <a:fillRect/>
          </a:stretch>
        </p:blipFill>
        <p:spPr>
          <a:xfrm>
            <a:off x="495964" y="3766939"/>
            <a:ext cx="5455917" cy="1568769"/>
          </a:xfrm>
          <a:prstGeom prst="rect">
            <a:avLst/>
          </a:prstGeom>
        </p:spPr>
      </p:pic>
    </p:spTree>
    <p:extLst>
      <p:ext uri="{BB962C8B-B14F-4D97-AF65-F5344CB8AC3E}">
        <p14:creationId xmlns:p14="http://schemas.microsoft.com/office/powerpoint/2010/main" val="176366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0DD429-41E8-489D-B3A8-842D71C952B9}"/>
              </a:ext>
            </a:extLst>
          </p:cNvPr>
          <p:cNvSpPr>
            <a:spLocks noGrp="1"/>
          </p:cNvSpPr>
          <p:nvPr>
            <p:ph type="title"/>
          </p:nvPr>
        </p:nvSpPr>
        <p:spPr/>
        <p:txBody>
          <a:bodyPr>
            <a:normAutofit/>
          </a:bodyPr>
          <a:lstStyle/>
          <a:p>
            <a:r>
              <a:rPr lang="en-US" b="1" dirty="0">
                <a:effectLst/>
                <a:ea typeface="Times New Roman" panose="02020603050405020304" pitchFamily="18" charset="0"/>
              </a:rPr>
              <a:t>Digitalize of Analog Signal </a:t>
            </a:r>
            <a:endParaRPr lang="tr-TR" dirty="0"/>
          </a:p>
        </p:txBody>
      </p:sp>
      <p:pic>
        <p:nvPicPr>
          <p:cNvPr id="5" name="İçerik Yer Tutucusu 4">
            <a:extLst>
              <a:ext uri="{FF2B5EF4-FFF2-40B4-BE49-F238E27FC236}">
                <a16:creationId xmlns:a16="http://schemas.microsoft.com/office/drawing/2014/main" id="{C14B9AEF-9182-4E55-B72A-29D36665C6C2}"/>
              </a:ext>
            </a:extLst>
          </p:cNvPr>
          <p:cNvPicPr>
            <a:picLocks noGrp="1" noChangeAspect="1"/>
          </p:cNvPicPr>
          <p:nvPr>
            <p:ph idx="1"/>
          </p:nvPr>
        </p:nvPicPr>
        <p:blipFill>
          <a:blip r:embed="rId3"/>
          <a:stretch>
            <a:fillRect/>
          </a:stretch>
        </p:blipFill>
        <p:spPr>
          <a:xfrm>
            <a:off x="3119022" y="2510423"/>
            <a:ext cx="5953956" cy="2981741"/>
          </a:xfrm>
        </p:spPr>
      </p:pic>
      <p:sp>
        <p:nvSpPr>
          <p:cNvPr id="6" name="Metin kutusu 5">
            <a:extLst>
              <a:ext uri="{FF2B5EF4-FFF2-40B4-BE49-F238E27FC236}">
                <a16:creationId xmlns:a16="http://schemas.microsoft.com/office/drawing/2014/main" id="{14CD6259-7FCA-42A8-B6CB-5A25F3518E71}"/>
              </a:ext>
            </a:extLst>
          </p:cNvPr>
          <p:cNvSpPr txBox="1"/>
          <p:nvPr/>
        </p:nvSpPr>
        <p:spPr>
          <a:xfrm>
            <a:off x="3906175" y="5598280"/>
            <a:ext cx="5734974" cy="369332"/>
          </a:xfrm>
          <a:prstGeom prst="rect">
            <a:avLst/>
          </a:prstGeom>
          <a:noFill/>
        </p:spPr>
        <p:txBody>
          <a:bodyPr wrap="square" rtlCol="0">
            <a:spAutoFit/>
          </a:bodyPr>
          <a:lstStyle/>
          <a:p>
            <a:r>
              <a:rPr lang="tr-TR" dirty="0" err="1"/>
              <a:t>Comparator</a:t>
            </a:r>
            <a:r>
              <a:rPr lang="tr-TR" dirty="0"/>
              <a:t> </a:t>
            </a:r>
            <a:r>
              <a:rPr lang="tr-TR" dirty="0" err="1"/>
              <a:t>Operational</a:t>
            </a:r>
            <a:r>
              <a:rPr lang="tr-TR" dirty="0"/>
              <a:t> </a:t>
            </a:r>
            <a:r>
              <a:rPr lang="tr-TR" dirty="0" err="1"/>
              <a:t>Amplifier</a:t>
            </a:r>
            <a:r>
              <a:rPr lang="tr-TR" dirty="0"/>
              <a:t> </a:t>
            </a:r>
            <a:r>
              <a:rPr lang="tr-TR" dirty="0" err="1"/>
              <a:t>Circuit</a:t>
            </a:r>
            <a:endParaRPr lang="tr-TR"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004829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F7820A03C4456C46A57BA54288BCED23" ma:contentTypeVersion="11" ma:contentTypeDescription="Yeni belge oluşturun." ma:contentTypeScope="" ma:versionID="21fbfde6251405b2f331bfaa98a76557">
  <xsd:schema xmlns:xsd="http://www.w3.org/2001/XMLSchema" xmlns:xs="http://www.w3.org/2001/XMLSchema" xmlns:p="http://schemas.microsoft.com/office/2006/metadata/properties" xmlns:ns3="0b33bab1-afcd-4767-8ccb-4050b9d91cb8" xmlns:ns4="c64d786c-3a1c-4b33-a291-ed8427525569" targetNamespace="http://schemas.microsoft.com/office/2006/metadata/properties" ma:root="true" ma:fieldsID="f15364c44a5f1892455a2a80f2419699" ns3:_="" ns4:_="">
    <xsd:import namespace="0b33bab1-afcd-4767-8ccb-4050b9d91cb8"/>
    <xsd:import namespace="c64d786c-3a1c-4b33-a291-ed842752556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33bab1-afcd-4767-8ccb-4050b9d91c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4d786c-3a1c-4b33-a291-ed8427525569" elementFormDefault="qualified">
    <xsd:import namespace="http://schemas.microsoft.com/office/2006/documentManagement/types"/>
    <xsd:import namespace="http://schemas.microsoft.com/office/infopath/2007/PartnerControls"/>
    <xsd:element name="SharedWithUsers" ma:index="12"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Ayrıntıları ile Paylaşıldı" ma:internalName="SharedWithDetails" ma:readOnly="true">
      <xsd:simpleType>
        <xsd:restriction base="dms:Note">
          <xsd:maxLength value="255"/>
        </xsd:restriction>
      </xsd:simpleType>
    </xsd:element>
    <xsd:element name="SharingHintHash" ma:index="14"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B63559-81D8-4352-A65C-DB41159AEB75}">
  <ds:schemaRefs>
    <ds:schemaRef ds:uri="http://www.w3.org/XML/1998/namespace"/>
    <ds:schemaRef ds:uri="http://purl.org/dc/dcmitype/"/>
    <ds:schemaRef ds:uri="c64d786c-3a1c-4b33-a291-ed8427525569"/>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0b33bab1-afcd-4767-8ccb-4050b9d91cb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4A8FE12-FEE8-46FA-9B0E-96A91CDFA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33bab1-afcd-4767-8ccb-4050b9d91cb8"/>
    <ds:schemaRef ds:uri="c64d786c-3a1c-4b33-a291-ed84275255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C6229B-28BA-4278-9D01-5D0167B7C1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521</TotalTime>
  <Words>944</Words>
  <Application>Microsoft Office PowerPoint</Application>
  <PresentationFormat>Geniş ekran</PresentationFormat>
  <Paragraphs>232</Paragraphs>
  <Slides>23</Slides>
  <Notes>10</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23</vt:i4>
      </vt:variant>
    </vt:vector>
  </HeadingPairs>
  <TitlesOfParts>
    <vt:vector size="29" baseType="lpstr">
      <vt:lpstr>Arial</vt:lpstr>
      <vt:lpstr>Calibri</vt:lpstr>
      <vt:lpstr>Calibri Light</vt:lpstr>
      <vt:lpstr>Raleway</vt:lpstr>
      <vt:lpstr>Times New Roman</vt:lpstr>
      <vt:lpstr>Office Teması</vt:lpstr>
      <vt:lpstr>Optical Angular Encoder</vt:lpstr>
      <vt:lpstr>Introduction</vt:lpstr>
      <vt:lpstr>Outline</vt:lpstr>
      <vt:lpstr>Light Source and Detection </vt:lpstr>
      <vt:lpstr>Shaft Design</vt:lpstr>
      <vt:lpstr>Transimpedance Amplifier</vt:lpstr>
      <vt:lpstr>Current to Voltage Transform</vt:lpstr>
      <vt:lpstr>Design Targets and Test Results </vt:lpstr>
      <vt:lpstr>Digitalize of Analog Signal </vt:lpstr>
      <vt:lpstr>Digitalize of Analog Signal </vt:lpstr>
      <vt:lpstr>Design Targets and Test Results </vt:lpstr>
      <vt:lpstr>Detection of Direction</vt:lpstr>
      <vt:lpstr>Counting Process</vt:lpstr>
      <vt:lpstr>Counting Circuit</vt:lpstr>
      <vt:lpstr>Limiting and Displaying </vt:lpstr>
      <vt:lpstr>LIMITING TRUTH TABLE</vt:lpstr>
      <vt:lpstr>DESİGN TARGETS AND TEST RESULTS</vt:lpstr>
      <vt:lpstr>Conclusion</vt:lpstr>
      <vt:lpstr>Counting when Shaft rotating clockwise</vt:lpstr>
      <vt:lpstr>Counting when Shaft Rotating Counterclockwise</vt:lpstr>
      <vt:lpstr>Component List</vt:lpstr>
      <vt:lpstr>THANKS</vt:lpstr>
      <vt:lpstr>Referances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KORKUT EMRE ARSLANTURK</dc:creator>
  <cp:lastModifiedBy>KORKUT EMRE ARSLANTURK</cp:lastModifiedBy>
  <cp:revision>39</cp:revision>
  <dcterms:created xsi:type="dcterms:W3CDTF">2021-06-12T18:31:05Z</dcterms:created>
  <dcterms:modified xsi:type="dcterms:W3CDTF">2021-06-15T00:23:42Z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0x010100F7820A03C4456C46A57BA54288BCED23</vt:lpwstr>
  </property>
</Properties>
</file>